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72" r:id="rId5"/>
    <p:sldId id="273" r:id="rId6"/>
    <p:sldId id="269" r:id="rId7"/>
    <p:sldId id="307" r:id="rId8"/>
    <p:sldId id="334" r:id="rId9"/>
    <p:sldId id="342" r:id="rId10"/>
    <p:sldId id="357" r:id="rId11"/>
    <p:sldId id="361" r:id="rId12"/>
    <p:sldId id="362" r:id="rId13"/>
    <p:sldId id="344" r:id="rId14"/>
    <p:sldId id="315" r:id="rId15"/>
    <p:sldId id="314" r:id="rId16"/>
    <p:sldId id="311" r:id="rId17"/>
    <p:sldId id="316" r:id="rId18"/>
    <p:sldId id="358" r:id="rId19"/>
    <p:sldId id="359" r:id="rId20"/>
    <p:sldId id="355" r:id="rId21"/>
    <p:sldId id="267" r:id="rId22"/>
    <p:sldId id="261" r:id="rId23"/>
    <p:sldId id="262" r:id="rId24"/>
    <p:sldId id="264" r:id="rId25"/>
    <p:sldId id="263" r:id="rId26"/>
    <p:sldId id="335" r:id="rId27"/>
    <p:sldId id="365" r:id="rId28"/>
    <p:sldId id="366" r:id="rId29"/>
    <p:sldId id="356" r:id="rId30"/>
    <p:sldId id="298" r:id="rId31"/>
    <p:sldId id="321" r:id="rId32"/>
    <p:sldId id="360" r:id="rId33"/>
    <p:sldId id="324" r:id="rId34"/>
    <p:sldId id="322" r:id="rId35"/>
    <p:sldId id="368" r:id="rId36"/>
    <p:sldId id="323" r:id="rId37"/>
    <p:sldId id="325" r:id="rId38"/>
    <p:sldId id="367" r:id="rId39"/>
    <p:sldId id="369" r:id="rId40"/>
    <p:sldId id="326" r:id="rId41"/>
    <p:sldId id="327" r:id="rId42"/>
    <p:sldId id="333" r:id="rId43"/>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C8B2D4-4217-441A-AACB-118784E2FD50}" vWet="4" dt="2022-12-01T19:26:31.963"/>
    <p1510:client id="{B6DE22DA-86AF-4C5E-9ABA-57DF49859FDF}" v="117" dt="2022-12-01T19:40:59.4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8" d="100"/>
          <a:sy n="78" d="100"/>
        </p:scale>
        <p:origin x="1598" y="62"/>
      </p:cViewPr>
      <p:guideLst>
        <p:guide orient="horz" pos="2160"/>
        <p:guide pos="2880"/>
      </p:guideLst>
    </p:cSldViewPr>
  </p:slideViewPr>
  <p:outlineViewPr>
    <p:cViewPr>
      <p:scale>
        <a:sx n="33" d="100"/>
        <a:sy n="33" d="100"/>
      </p:scale>
      <p:origin x="0" y="228"/>
    </p:cViewPr>
  </p:outlineViewPr>
  <p:notesTextViewPr>
    <p:cViewPr>
      <p:scale>
        <a:sx n="100" d="100"/>
        <a:sy n="100" d="100"/>
      </p:scale>
      <p:origin x="0" y="0"/>
    </p:cViewPr>
  </p:notesTextViewPr>
  <p:sorterViewPr>
    <p:cViewPr>
      <p:scale>
        <a:sx n="100" d="100"/>
        <a:sy n="100" d="100"/>
      </p:scale>
      <p:origin x="0" y="18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hammed A. Sayyed" userId="7ea1014a-b7e6-48c0-9231-7ff46b6756f7" providerId="ADAL" clId="{4892C55C-4FB2-4FB6-9687-E31BC6E6073B}"/>
    <pc:docChg chg="modSld sldOrd">
      <pc:chgData name="Muhammed A. Sayyed" userId="7ea1014a-b7e6-48c0-9231-7ff46b6756f7" providerId="ADAL" clId="{4892C55C-4FB2-4FB6-9687-E31BC6E6073B}" dt="2022-12-01T19:59:50.176" v="3"/>
      <pc:docMkLst>
        <pc:docMk/>
      </pc:docMkLst>
      <pc:sldChg chg="ord">
        <pc:chgData name="Muhammed A. Sayyed" userId="7ea1014a-b7e6-48c0-9231-7ff46b6756f7" providerId="ADAL" clId="{4892C55C-4FB2-4FB6-9687-E31BC6E6073B}" dt="2022-12-01T19:59:50.176" v="3"/>
        <pc:sldMkLst>
          <pc:docMk/>
          <pc:sldMk cId="280244399" sldId="335"/>
        </pc:sldMkLst>
      </pc:sldChg>
    </pc:docChg>
  </pc:docChgLst>
  <pc:docChgLst>
    <pc:chgData name="Muhammed A. Sayyed" userId="7ea1014a-b7e6-48c0-9231-7ff46b6756f7" providerId="ADAL" clId="{2CC019BD-798D-48A8-9EEA-943A3B2EF7B1}"/>
    <pc:docChg chg="delSld modSld sldOrd">
      <pc:chgData name="Muhammed A. Sayyed" userId="7ea1014a-b7e6-48c0-9231-7ff46b6756f7" providerId="ADAL" clId="{2CC019BD-798D-48A8-9EEA-943A3B2EF7B1}" dt="2022-12-01T23:38:14.979" v="6" actId="47"/>
      <pc:docMkLst>
        <pc:docMk/>
      </pc:docMkLst>
      <pc:sldChg chg="del">
        <pc:chgData name="Muhammed A. Sayyed" userId="7ea1014a-b7e6-48c0-9231-7ff46b6756f7" providerId="ADAL" clId="{2CC019BD-798D-48A8-9EEA-943A3B2EF7B1}" dt="2022-12-01T23:38:10.058" v="4" actId="47"/>
        <pc:sldMkLst>
          <pc:docMk/>
          <pc:sldMk cId="0" sldId="293"/>
        </pc:sldMkLst>
      </pc:sldChg>
      <pc:sldChg chg="del">
        <pc:chgData name="Muhammed A. Sayyed" userId="7ea1014a-b7e6-48c0-9231-7ff46b6756f7" providerId="ADAL" clId="{2CC019BD-798D-48A8-9EEA-943A3B2EF7B1}" dt="2022-12-01T23:38:12.520" v="5" actId="47"/>
        <pc:sldMkLst>
          <pc:docMk/>
          <pc:sldMk cId="0" sldId="294"/>
        </pc:sldMkLst>
      </pc:sldChg>
      <pc:sldChg chg="del">
        <pc:chgData name="Muhammed A. Sayyed" userId="7ea1014a-b7e6-48c0-9231-7ff46b6756f7" providerId="ADAL" clId="{2CC019BD-798D-48A8-9EEA-943A3B2EF7B1}" dt="2022-12-01T23:38:14.979" v="6" actId="47"/>
        <pc:sldMkLst>
          <pc:docMk/>
          <pc:sldMk cId="0" sldId="295"/>
        </pc:sldMkLst>
      </pc:sldChg>
      <pc:sldChg chg="ord">
        <pc:chgData name="Muhammed A. Sayyed" userId="7ea1014a-b7e6-48c0-9231-7ff46b6756f7" providerId="ADAL" clId="{2CC019BD-798D-48A8-9EEA-943A3B2EF7B1}" dt="2022-12-01T23:37:49.910" v="3"/>
        <pc:sldMkLst>
          <pc:docMk/>
          <pc:sldMk cId="1925738365" sldId="36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user\Dropbox\AGM%20Dec%2001%202022\DonorReport2018-2021-updated.xlsx" TargetMode="External"/><Relationship Id="rId2" Type="http://schemas.microsoft.com/office/2011/relationships/chartColorStyle" Target="colors2.xml"/><Relationship Id="rId1" Type="http://schemas.microsoft.com/office/2011/relationships/chartStyle" Target="style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ropbox\AGM%20Dec%2001%202022\DonorReport2018-2021-updated.xlsx" TargetMode="External"/><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user\Dropbox\AGM%20Dec%2001%202022\DonorReport2018-2021-updat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CA" sz="2800" b="1"/>
              <a:t>Donor Report- 2018</a:t>
            </a:r>
          </a:p>
        </c:rich>
      </c:tx>
      <c:overlay val="0"/>
      <c:spPr>
        <a:noFill/>
        <a:ln>
          <a:noFill/>
        </a:ln>
        <a:effectLst/>
      </c:spPr>
      <c:txPr>
        <a:bodyPr rot="0" spcFirstLastPara="1" vertOverflow="ellipsis" vert="horz" wrap="square" anchor="ctr" anchorCtr="1"/>
        <a:lstStyle/>
        <a:p>
          <a:pPr>
            <a:defRPr sz="2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5F7A-4EE2-8B6B-DFDE52707E35}"/>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5F7A-4EE2-8B6B-DFDE52707E35}"/>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5F7A-4EE2-8B6B-DFDE52707E35}"/>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5F7A-4EE2-8B6B-DFDE52707E35}"/>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5F7A-4EE2-8B6B-DFDE52707E35}"/>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5F7A-4EE2-8B6B-DFDE52707E35}"/>
              </c:ext>
            </c:extLst>
          </c:dPt>
          <c:dLbls>
            <c:dLbl>
              <c:idx val="0"/>
              <c:layout>
                <c:manualLayout>
                  <c:x val="-0.16897960464105324"/>
                  <c:y val="1.61387372590696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7A-4EE2-8B6B-DFDE52707E35}"/>
                </c:ext>
              </c:extLst>
            </c:dLbl>
            <c:dLbl>
              <c:idx val="1"/>
              <c:layout>
                <c:manualLayout>
                  <c:x val="0.13429584250175894"/>
                  <c:y val="-0.253150862277184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7A-4EE2-8B6B-DFDE52707E35}"/>
                </c:ext>
              </c:extLst>
            </c:dLbl>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Sheet13!$A$2:$A$7</c:f>
              <c:strCache>
                <c:ptCount val="6"/>
                <c:pt idx="0">
                  <c:v>&lt;1K</c:v>
                </c:pt>
                <c:pt idx="1">
                  <c:v>1K to 2K</c:v>
                </c:pt>
                <c:pt idx="2">
                  <c:v>2Kto 3K</c:v>
                </c:pt>
                <c:pt idx="3">
                  <c:v>3K to 5K</c:v>
                </c:pt>
                <c:pt idx="4">
                  <c:v>5K to 10K</c:v>
                </c:pt>
                <c:pt idx="5">
                  <c:v>10K to 30K</c:v>
                </c:pt>
              </c:strCache>
            </c:strRef>
          </c:cat>
          <c:val>
            <c:numRef>
              <c:f>Sheet13!$B$2:$B$7</c:f>
              <c:numCache>
                <c:formatCode>General</c:formatCode>
                <c:ptCount val="6"/>
                <c:pt idx="0">
                  <c:v>63</c:v>
                </c:pt>
                <c:pt idx="1">
                  <c:v>33</c:v>
                </c:pt>
                <c:pt idx="2">
                  <c:v>9</c:v>
                </c:pt>
                <c:pt idx="3">
                  <c:v>7</c:v>
                </c:pt>
                <c:pt idx="4">
                  <c:v>6</c:v>
                </c:pt>
                <c:pt idx="5">
                  <c:v>9</c:v>
                </c:pt>
              </c:numCache>
            </c:numRef>
          </c:val>
          <c:extLst>
            <c:ext xmlns:c16="http://schemas.microsoft.com/office/drawing/2014/chart" uri="{C3380CC4-5D6E-409C-BE32-E72D297353CC}">
              <c16:uniqueId val="{0000000C-5F7A-4EE2-8B6B-DFDE52707E35}"/>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800" b="1"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CA" sz="2800"/>
              <a:t>Donor Report- 2019</a:t>
            </a:r>
          </a:p>
        </c:rich>
      </c:tx>
      <c:overlay val="0"/>
      <c:spPr>
        <a:noFill/>
        <a:ln>
          <a:noFill/>
        </a:ln>
        <a:effectLst/>
      </c:spPr>
      <c:txPr>
        <a:bodyPr rot="0" spcFirstLastPara="1" vertOverflow="ellipsis" vert="horz" wrap="square" anchor="ctr" anchorCtr="1"/>
        <a:lstStyle/>
        <a:p>
          <a:pPr>
            <a:defRPr sz="2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CD9D-42D5-B3D8-51D4D17178FF}"/>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CD9D-42D5-B3D8-51D4D17178FF}"/>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CD9D-42D5-B3D8-51D4D17178FF}"/>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CD9D-42D5-B3D8-51D4D17178FF}"/>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CD9D-42D5-B3D8-51D4D17178FF}"/>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CD9D-42D5-B3D8-51D4D17178FF}"/>
              </c:ext>
            </c:extLst>
          </c:dPt>
          <c:dLbls>
            <c:dLbl>
              <c:idx val="2"/>
              <c:layout>
                <c:manualLayout>
                  <c:x val="7.1132864786190519E-2"/>
                  <c:y val="-0.120468765651074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D9D-42D5-B3D8-51D4D17178FF}"/>
                </c:ext>
              </c:extLst>
            </c:dLbl>
            <c:dLbl>
              <c:idx val="3"/>
              <c:layout>
                <c:manualLayout>
                  <c:x val="8.3610748380196137E-2"/>
                  <c:y val="2.5872165234356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D9D-42D5-B3D8-51D4D17178FF}"/>
                </c:ext>
              </c:extLst>
            </c:dLbl>
            <c:dLbl>
              <c:idx val="4"/>
              <c:layout>
                <c:manualLayout>
                  <c:x val="5.3579440712166256E-2"/>
                  <c:y val="7.3922578858430843E-2"/>
                </c:manualLayout>
              </c:layout>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D9D-42D5-B3D8-51D4D17178FF}"/>
                </c:ext>
              </c:extLst>
            </c:dLbl>
            <c:dLbl>
              <c:idx val="5"/>
              <c:layout>
                <c:manualLayout>
                  <c:x val="3.0476918960443227E-2"/>
                  <c:y val="0.10154316359165853"/>
                </c:manualLayout>
              </c:layout>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D9D-42D5-B3D8-51D4D17178FF}"/>
                </c:ext>
              </c:extLst>
            </c:dLbl>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Sheet13!$E$2:$E$7</c:f>
              <c:strCache>
                <c:ptCount val="6"/>
                <c:pt idx="0">
                  <c:v>&lt;1K</c:v>
                </c:pt>
                <c:pt idx="1">
                  <c:v>1K to 2K</c:v>
                </c:pt>
                <c:pt idx="2">
                  <c:v>2Kto 3K</c:v>
                </c:pt>
                <c:pt idx="3">
                  <c:v>3K to 5K</c:v>
                </c:pt>
                <c:pt idx="4">
                  <c:v>5K to 10K</c:v>
                </c:pt>
                <c:pt idx="5">
                  <c:v>10K to 50K</c:v>
                </c:pt>
              </c:strCache>
            </c:strRef>
          </c:cat>
          <c:val>
            <c:numRef>
              <c:f>Sheet13!$F$2:$F$7</c:f>
              <c:numCache>
                <c:formatCode>General</c:formatCode>
                <c:ptCount val="6"/>
                <c:pt idx="0">
                  <c:v>56</c:v>
                </c:pt>
                <c:pt idx="1">
                  <c:v>53</c:v>
                </c:pt>
                <c:pt idx="2">
                  <c:v>14</c:v>
                </c:pt>
                <c:pt idx="3">
                  <c:v>14</c:v>
                </c:pt>
                <c:pt idx="4">
                  <c:v>14</c:v>
                </c:pt>
                <c:pt idx="5">
                  <c:v>10</c:v>
                </c:pt>
              </c:numCache>
            </c:numRef>
          </c:val>
          <c:extLst>
            <c:ext xmlns:c16="http://schemas.microsoft.com/office/drawing/2014/chart" uri="{C3380CC4-5D6E-409C-BE32-E72D297353CC}">
              <c16:uniqueId val="{0000000C-CD9D-42D5-B3D8-51D4D17178FF}"/>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800" b="1"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CA" sz="2800" b="1" i="0" u="none" strike="noStrike" baseline="0">
                <a:effectLst/>
              </a:rPr>
              <a:t>Donor Report- 2020</a:t>
            </a:r>
            <a:endParaRPr lang="en-CA" sz="2800" b="1"/>
          </a:p>
        </c:rich>
      </c:tx>
      <c:overlay val="0"/>
      <c:spPr>
        <a:noFill/>
        <a:ln>
          <a:noFill/>
        </a:ln>
        <a:effectLst/>
      </c:spPr>
      <c:txPr>
        <a:bodyPr rot="0" spcFirstLastPara="1" vertOverflow="ellipsis" vert="horz" wrap="square" anchor="ctr" anchorCtr="1"/>
        <a:lstStyle/>
        <a:p>
          <a:pPr>
            <a:defRPr sz="2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5B1D-4FC4-850D-B6D058589A0E}"/>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5B1D-4FC4-850D-B6D058589A0E}"/>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5B1D-4FC4-850D-B6D058589A0E}"/>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5B1D-4FC4-850D-B6D058589A0E}"/>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5B1D-4FC4-850D-B6D058589A0E}"/>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5B1D-4FC4-850D-B6D058589A0E}"/>
              </c:ext>
            </c:extLst>
          </c:dPt>
          <c:dLbls>
            <c:dLbl>
              <c:idx val="0"/>
              <c:layout>
                <c:manualLayout>
                  <c:x val="-0.12412942424750098"/>
                  <c:y val="-0.106347990547168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1D-4FC4-850D-B6D058589A0E}"/>
                </c:ext>
              </c:extLst>
            </c:dLbl>
            <c:dLbl>
              <c:idx val="1"/>
              <c:layout>
                <c:manualLayout>
                  <c:x val="9.262326464511085E-2"/>
                  <c:y val="-0.120456546796925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1D-4FC4-850D-B6D058589A0E}"/>
                </c:ext>
              </c:extLst>
            </c:dLbl>
            <c:dLbl>
              <c:idx val="2"/>
              <c:layout>
                <c:manualLayout>
                  <c:x val="-7.934166527056459E-2"/>
                  <c:y val="-1.86515556878532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B1D-4FC4-850D-B6D058589A0E}"/>
                </c:ext>
              </c:extLst>
            </c:dLbl>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Sheet13!$I$2:$I$7</c:f>
              <c:strCache>
                <c:ptCount val="6"/>
                <c:pt idx="0">
                  <c:v>&lt;1K</c:v>
                </c:pt>
                <c:pt idx="1">
                  <c:v>1K to 2K</c:v>
                </c:pt>
                <c:pt idx="2">
                  <c:v>2Kto 3K</c:v>
                </c:pt>
                <c:pt idx="3">
                  <c:v>3K to 5K</c:v>
                </c:pt>
                <c:pt idx="4">
                  <c:v>5K to 10K</c:v>
                </c:pt>
                <c:pt idx="5">
                  <c:v>10K to 25K</c:v>
                </c:pt>
              </c:strCache>
            </c:strRef>
          </c:cat>
          <c:val>
            <c:numRef>
              <c:f>Sheet13!$J$2:$J$7</c:f>
              <c:numCache>
                <c:formatCode>General</c:formatCode>
                <c:ptCount val="6"/>
                <c:pt idx="0">
                  <c:v>85</c:v>
                </c:pt>
                <c:pt idx="1">
                  <c:v>44</c:v>
                </c:pt>
                <c:pt idx="2">
                  <c:v>3</c:v>
                </c:pt>
                <c:pt idx="3">
                  <c:v>5</c:v>
                </c:pt>
                <c:pt idx="4">
                  <c:v>8</c:v>
                </c:pt>
                <c:pt idx="5">
                  <c:v>7</c:v>
                </c:pt>
              </c:numCache>
            </c:numRef>
          </c:val>
          <c:extLst>
            <c:ext xmlns:c16="http://schemas.microsoft.com/office/drawing/2014/chart" uri="{C3380CC4-5D6E-409C-BE32-E72D297353CC}">
              <c16:uniqueId val="{0000000C-5B1D-4FC4-850D-B6D058589A0E}"/>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800" b="1"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CA" sz="2800" b="1" i="0" baseline="0">
                <a:effectLst/>
              </a:rPr>
              <a:t>Donor Report- 2021</a:t>
            </a:r>
            <a:endParaRPr lang="en-CA" sz="2800" b="1">
              <a:effectLst/>
            </a:endParaRPr>
          </a:p>
        </c:rich>
      </c:tx>
      <c:overlay val="0"/>
      <c:spPr>
        <a:noFill/>
        <a:ln>
          <a:noFill/>
        </a:ln>
        <a:effectLst/>
      </c:spPr>
      <c:txPr>
        <a:bodyPr rot="0" spcFirstLastPara="1" vertOverflow="ellipsis" vert="horz" wrap="square" anchor="ctr" anchorCtr="1"/>
        <a:lstStyle/>
        <a:p>
          <a:pPr>
            <a:defRPr sz="2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2E22-4A8E-8C93-561BB1FC6413}"/>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2E22-4A8E-8C93-561BB1FC6413}"/>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2E22-4A8E-8C93-561BB1FC6413}"/>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2E22-4A8E-8C93-561BB1FC6413}"/>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2E22-4A8E-8C93-561BB1FC6413}"/>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2E22-4A8E-8C93-561BB1FC6413}"/>
              </c:ext>
            </c:extLst>
          </c:dPt>
          <c:dLbls>
            <c:dLbl>
              <c:idx val="0"/>
              <c:layout>
                <c:manualLayout>
                  <c:x val="-0.15479671078386242"/>
                  <c:y val="8.46511143413146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22-4A8E-8C93-561BB1FC6413}"/>
                </c:ext>
              </c:extLst>
            </c:dLbl>
            <c:dLbl>
              <c:idx val="1"/>
              <c:layout>
                <c:manualLayout>
                  <c:x val="9.8945368250230856E-2"/>
                  <c:y val="-0.209415675115174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22-4A8E-8C93-561BB1FC6413}"/>
                </c:ext>
              </c:extLst>
            </c:dLbl>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Sheet13!$L$2:$L$7</c:f>
              <c:strCache>
                <c:ptCount val="6"/>
                <c:pt idx="0">
                  <c:v>&lt;1K</c:v>
                </c:pt>
                <c:pt idx="1">
                  <c:v>1K to 2K</c:v>
                </c:pt>
                <c:pt idx="2">
                  <c:v>2Kto 3K</c:v>
                </c:pt>
                <c:pt idx="3">
                  <c:v>3K to 5K</c:v>
                </c:pt>
                <c:pt idx="4">
                  <c:v>5K to 10K</c:v>
                </c:pt>
                <c:pt idx="5">
                  <c:v>10K to 50K</c:v>
                </c:pt>
              </c:strCache>
            </c:strRef>
          </c:cat>
          <c:val>
            <c:numRef>
              <c:f>Sheet13!$M$2:$M$7</c:f>
              <c:numCache>
                <c:formatCode>General</c:formatCode>
                <c:ptCount val="6"/>
                <c:pt idx="0">
                  <c:v>72</c:v>
                </c:pt>
                <c:pt idx="1">
                  <c:v>50</c:v>
                </c:pt>
                <c:pt idx="2">
                  <c:v>18</c:v>
                </c:pt>
                <c:pt idx="3">
                  <c:v>4</c:v>
                </c:pt>
                <c:pt idx="4">
                  <c:v>6</c:v>
                </c:pt>
                <c:pt idx="5">
                  <c:v>9</c:v>
                </c:pt>
              </c:numCache>
            </c:numRef>
          </c:val>
          <c:extLst>
            <c:ext xmlns:c16="http://schemas.microsoft.com/office/drawing/2014/chart" uri="{C3380CC4-5D6E-409C-BE32-E72D297353CC}">
              <c16:uniqueId val="{0000000C-2E22-4A8E-8C93-561BB1FC6413}"/>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800" b="1"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Sheet12!$A$2:$A$5</cx:f>
        <cx:lvl ptCount="4">
          <cx:pt idx="0">2018</cx:pt>
          <cx:pt idx="1">2019</cx:pt>
          <cx:pt idx="2">2020</cx:pt>
          <cx:pt idx="3">2021</cx:pt>
        </cx:lvl>
      </cx:strDim>
      <cx:numDim type="val">
        <cx:f>Sheet12!$B$2:$B$5</cx:f>
        <cx:lvl ptCount="4" formatCode="General">
          <cx:pt idx="0">127</cx:pt>
          <cx:pt idx="1">161</cx:pt>
          <cx:pt idx="2">152</cx:pt>
          <cx:pt idx="3">159</cx:pt>
        </cx:lvl>
      </cx:numDim>
    </cx:data>
  </cx:chartData>
  <cx:chart>
    <cx:plotArea>
      <cx:plotAreaRegion>
        <cx:series layoutId="clusteredColumn" uniqueId="{A96A935B-E73E-4633-AFD2-A0313FC550A5}" formatIdx="0">
          <cx:tx>
            <cx:txData>
              <cx:f>Sheet12!$B$1</cx:f>
              <cx:v>Number of Donors</cx:v>
            </cx:txData>
          </cx:tx>
          <cx:dataLabels>
            <cx:txPr>
              <a:bodyPr spcFirstLastPara="1" vertOverflow="ellipsis" horzOverflow="overflow" wrap="square" lIns="0" tIns="0" rIns="0" bIns="0" anchor="ctr" anchorCtr="1"/>
              <a:lstStyle/>
              <a:p>
                <a:pPr algn="ctr" rtl="0">
                  <a:defRPr sz="1800" b="1"/>
                </a:pPr>
                <a:endParaRPr lang="en-US" sz="1800" b="1" i="0" u="none" strike="noStrike" baseline="0">
                  <a:solidFill>
                    <a:sysClr val="window" lastClr="FFFFFF">
                      <a:lumMod val="95000"/>
                    </a:sysClr>
                  </a:solidFill>
                  <a:latin typeface="Calibri" panose="020F0502020204030204"/>
                </a:endParaRPr>
              </a:p>
            </cx:txPr>
            <cx:visibility seriesName="0" categoryName="0" value="1"/>
          </cx:dataLabels>
          <cx:dataId val="0"/>
          <cx:layoutPr>
            <cx:aggregation/>
          </cx:layoutPr>
        </cx:series>
      </cx:plotAreaRegion>
      <cx:axis id="0">
        <cx:catScaling gapWidth="0"/>
        <cx:title>
          <cx:tx>
            <cx:txData>
              <cx:v>Year</cx:v>
            </cx:txData>
          </cx:tx>
          <cx:txPr>
            <a:bodyPr spcFirstLastPara="1" vertOverflow="ellipsis" horzOverflow="overflow" wrap="square" lIns="0" tIns="0" rIns="0" bIns="0" anchor="ctr" anchorCtr="1"/>
            <a:lstStyle/>
            <a:p>
              <a:pPr algn="ctr" rtl="0">
                <a:defRPr b="1"/>
              </a:pPr>
              <a:r>
                <a:rPr lang="en-US" sz="1600" b="1" i="0" u="none" strike="noStrike" baseline="0">
                  <a:solidFill>
                    <a:sysClr val="window" lastClr="FFFFFF">
                      <a:lumMod val="95000"/>
                    </a:sysClr>
                  </a:solidFill>
                  <a:latin typeface="Calibri" panose="020F0502020204030204"/>
                </a:rPr>
                <a:t>Year</a:t>
              </a:r>
            </a:p>
          </cx:txPr>
        </cx:title>
        <cx:tickLabels/>
        <cx:txPr>
          <a:bodyPr spcFirstLastPara="1" vertOverflow="ellipsis" horzOverflow="overflow" wrap="square" lIns="0" tIns="0" rIns="0" bIns="0" anchor="ctr" anchorCtr="1"/>
          <a:lstStyle/>
          <a:p>
            <a:pPr algn="ctr" rtl="0">
              <a:defRPr sz="2400" b="1"/>
            </a:pPr>
            <a:endParaRPr lang="en-US" sz="2400" b="1" i="0" u="none" strike="noStrike" baseline="0">
              <a:solidFill>
                <a:sysClr val="window" lastClr="FFFFFF">
                  <a:lumMod val="95000"/>
                </a:sysClr>
              </a:solidFill>
              <a:latin typeface="Calibri" panose="020F0502020204030204"/>
            </a:endParaRPr>
          </a:p>
        </cx:txPr>
      </cx:axis>
      <cx:axis id="1">
        <cx:valScaling/>
        <cx:title>
          <cx:tx>
            <cx:rich>
              <a:bodyPr spcFirstLastPara="1" vertOverflow="ellipsis" horzOverflow="overflow" wrap="square" lIns="0" tIns="0" rIns="0" bIns="0" anchor="ctr" anchorCtr="1"/>
              <a:lstStyle/>
              <a:p>
                <a:pPr rtl="0">
                  <a:defRPr sz="1200"/>
                </a:pPr>
                <a:r>
                  <a:rPr lang="en-US" sz="1200" b="1" i="0" baseline="0">
                    <a:effectLst/>
                  </a:rPr>
                  <a:t>Number of Donors</a:t>
                </a:r>
                <a:endParaRPr lang="en-CA" sz="1200">
                  <a:effectLst/>
                </a:endParaRPr>
              </a:p>
            </cx:rich>
          </cx:tx>
        </cx:title>
        <cx:majorGridlines/>
        <cx:tickLabels/>
        <cx:txPr>
          <a:bodyPr spcFirstLastPara="1" vertOverflow="ellipsis" horzOverflow="overflow" wrap="square" lIns="0" tIns="0" rIns="0" bIns="0" anchor="ctr" anchorCtr="1"/>
          <a:lstStyle/>
          <a:p>
            <a:pPr algn="ctr" rtl="0">
              <a:defRPr sz="1100" b="1"/>
            </a:pPr>
            <a:endParaRPr lang="en-US" sz="1100" b="1" i="0" u="none" strike="noStrike" baseline="0">
              <a:solidFill>
                <a:sysClr val="window" lastClr="FFFFFF">
                  <a:lumMod val="95000"/>
                </a:sysClr>
              </a:solidFill>
              <a:latin typeface="Calibri" panose="020F0502020204030204"/>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70">
  <cs:axisTitle>
    <cs:lnRef idx="0"/>
    <cs:fillRef idx="0"/>
    <cs:effectRef idx="0"/>
    <cs:fontRef idx="minor">
      <a:schemeClr val="lt1">
        <a:lumMod val="95000"/>
      </a:schemeClr>
    </cs:fontRef>
    <cs:defRPr sz="900"/>
  </cs:axisTitle>
  <cs:categoryAxis>
    <cs:lnRef idx="0"/>
    <cs:fillRef idx="0"/>
    <cs:effectRef idx="0"/>
    <cs:fontRef idx="minor">
      <a:schemeClr val="lt1">
        <a:lumMod val="95000"/>
      </a:schemeClr>
    </cs:fontRef>
    <cs:spPr>
      <a:ln w="12700" cap="flat" cmpd="sng" algn="ctr">
        <a:solidFill>
          <a:schemeClr val="lt1">
            <a:lumMod val="95000"/>
            <a:alpha val="54000"/>
          </a:schemeClr>
        </a:solidFill>
        <a:round/>
      </a:ln>
    </cs:spPr>
    <cs:defRPr sz="9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cs:chartArea>
  <cs:dataLabel>
    <cs:lnRef idx="0"/>
    <cs:fillRef idx="0"/>
    <cs:effectRef idx="0"/>
    <cs:fontRef idx="minor">
      <a:schemeClr val="lt1">
        <a:lumMod val="9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lt1"/>
    </cs:fontRef>
    <cs:spPr>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ln>
        <a:solidFill>
          <a:schemeClr val="tx1"/>
        </a:solidFill>
      </a:ln>
    </cs:spPr>
  </cs:dataPoint>
  <cs:dataPoint3D>
    <cs:lnRef idx="0"/>
    <cs:fillRef idx="0">
      <cs:styleClr val="auto"/>
    </cs:fillRef>
    <cs:effectRef idx="0"/>
    <cs:fontRef idx="minor">
      <a:schemeClr val="lt1"/>
    </cs:fontRef>
    <cs:spPr>
      <a:solidFill>
        <a:schemeClr val="phClr"/>
      </a:solidFill>
    </cs:spPr>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fillRef idx="0">
      <cs:styleClr val="auto"/>
    </cs:fillRef>
    <cs:effectRef idx="0"/>
    <cs:fontRef idx="minor">
      <a:schemeClr val="lt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lt1"/>
    </cs:fontRef>
    <cs:spPr>
      <a:ln w="28575" cap="rnd">
        <a:solidFill>
          <a:schemeClr val="phClr"/>
        </a:solidFill>
        <a:round/>
      </a:ln>
    </cs:spPr>
  </cs:dataPointWireframe>
  <cs:dataTable>
    <cs:lnRef idx="0"/>
    <cs:fillRef idx="0"/>
    <cs:effectRef idx="0"/>
    <cs:fontRef idx="minor">
      <a:schemeClr val="lt1">
        <a:lumMod val="95000"/>
      </a:schemeClr>
    </cs:fontRef>
    <cs:spPr>
      <a:ln w="9525">
        <a:solidFill>
          <a:schemeClr val="lt1">
            <a:lumMod val="95000"/>
            <a:alpha val="54000"/>
          </a:schemeClr>
        </a:solidFill>
      </a:ln>
    </cs:spPr>
    <cs:defRPr sz="9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10000"/>
            <a:lumOff val="1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95000"/>
      </a:schemeClr>
    </cs:fontRef>
    <cs:defRPr sz="9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95000"/>
      </a:schemeClr>
    </cs:fontRef>
    <cs:spPr>
      <a:ln w="12700" cap="flat" cmpd="sng" algn="ctr">
        <a:solidFill>
          <a:schemeClr val="lt1">
            <a:lumMod val="95000"/>
            <a:alpha val="54000"/>
          </a:schemeClr>
        </a:solidFill>
        <a:round/>
      </a:ln>
    </cs:spPr>
    <cs:defRPr sz="900"/>
  </cs:seriesAxis>
  <cs:seriesLine>
    <cs:lnRef idx="0"/>
    <cs:fillRef idx="0"/>
    <cs:effectRef idx="0"/>
    <cs:fontRef idx="minor">
      <a:schemeClr val="lt1"/>
    </cs:fontRef>
    <cs:spPr>
      <a:ln w="9525" cap="flat">
        <a:solidFill>
          <a:srgbClr val="D9D9D9"/>
        </a:solidFill>
        <a:round/>
      </a:ln>
    </cs:spPr>
  </cs:seriesLine>
  <cs:title>
    <cs:lnRef idx="0"/>
    <cs:fillRef idx="0"/>
    <cs:effectRef idx="0"/>
    <cs:fontRef idx="minor">
      <a:schemeClr val="lt1">
        <a:lumMod val="95000"/>
      </a:schemeClr>
    </cs:fontRef>
    <cs:defRPr sz="1600" b="1" spc="10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prstDash val="sysDash"/>
      </a:ln>
    </cs:spPr>
  </cs:trendline>
  <cs:trendlineLabel>
    <cs:lnRef idx="0"/>
    <cs:fillRef idx="0"/>
    <cs:effectRef idx="0"/>
    <cs:fontRef idx="minor">
      <a:schemeClr val="lt1">
        <a:lumMod val="95000"/>
      </a:schemeClr>
    </cs:fontRef>
    <cs:defRPr sz="9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95000"/>
      </a:schemeClr>
    </cs:fontRef>
    <cs:defRPr sz="9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200">
                <a:latin typeface="Arial" charset="0"/>
                <a:cs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a:defRPr sz="1200">
                <a:latin typeface="Arial" charset="0"/>
                <a:cs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fld id="{0512EAA3-1C6A-4A3B-B0E2-53A21DFF3001}" type="slidenum">
              <a:rPr lang="en-US" altLang="en-US"/>
              <a:pPr/>
              <a:t>‹#›</a:t>
            </a:fld>
            <a:endParaRPr lang="en-US" altLang="en-US"/>
          </a:p>
        </p:txBody>
      </p:sp>
    </p:spTree>
    <p:extLst>
      <p:ext uri="{BB962C8B-B14F-4D97-AF65-F5344CB8AC3E}">
        <p14:creationId xmlns:p14="http://schemas.microsoft.com/office/powerpoint/2010/main" val="34515373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7B6FB533-2B42-4D90-AE6F-472C25542CB8}" type="slidenum">
              <a:rPr lang="en-US" altLang="en-US"/>
              <a:pPr algn="r" eaLnBrk="1" hangingPunct="1">
                <a:spcBef>
                  <a:spcPct val="0"/>
                </a:spcBef>
              </a:pPr>
              <a:t>1</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7939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8D2FD28C-57E4-434E-B729-35102CFF2C8C}" type="slidenum">
              <a:rPr lang="en-US" altLang="en-US"/>
              <a:pPr algn="r" eaLnBrk="1" hangingPunct="1">
                <a:spcBef>
                  <a:spcPct val="0"/>
                </a:spcBef>
              </a:pPr>
              <a:t>16</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8869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128E4CA9-4D5E-47C7-B426-1F84DD35E012}" type="slidenum">
              <a:rPr lang="en-US" altLang="en-US"/>
              <a:pPr algn="r" eaLnBrk="1" hangingPunct="1">
                <a:spcBef>
                  <a:spcPct val="0"/>
                </a:spcBef>
              </a:pPr>
              <a:t>26</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5909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128E4CA9-4D5E-47C7-B426-1F84DD35E012}" type="slidenum">
              <a:rPr lang="en-US" altLang="en-US"/>
              <a:pPr algn="r" eaLnBrk="1" hangingPunct="1">
                <a:spcBef>
                  <a:spcPct val="0"/>
                </a:spcBef>
              </a:pPr>
              <a:t>27</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4544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128E4CA9-4D5E-47C7-B426-1F84DD35E012}" type="slidenum">
              <a:rPr lang="en-US" altLang="en-US"/>
              <a:pPr algn="r" eaLnBrk="1" hangingPunct="1">
                <a:spcBef>
                  <a:spcPct val="0"/>
                </a:spcBef>
              </a:pPr>
              <a:t>28</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1343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128E4CA9-4D5E-47C7-B426-1F84DD35E012}" type="slidenum">
              <a:rPr lang="en-US" altLang="en-US"/>
              <a:pPr algn="r" eaLnBrk="1" hangingPunct="1">
                <a:spcBef>
                  <a:spcPct val="0"/>
                </a:spcBef>
              </a:pPr>
              <a:t>29</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7840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128E4CA9-4D5E-47C7-B426-1F84DD35E012}" type="slidenum">
              <a:rPr lang="en-US" altLang="en-US"/>
              <a:pPr algn="r" eaLnBrk="1" hangingPunct="1">
                <a:spcBef>
                  <a:spcPct val="0"/>
                </a:spcBef>
              </a:pPr>
              <a:t>30</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9838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128E4CA9-4D5E-47C7-B426-1F84DD35E012}" type="slidenum">
              <a:rPr lang="en-US" altLang="en-US"/>
              <a:pPr algn="r" eaLnBrk="1" hangingPunct="1">
                <a:spcBef>
                  <a:spcPct val="0"/>
                </a:spcBef>
              </a:pPr>
              <a:t>31</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5032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128E4CA9-4D5E-47C7-B426-1F84DD35E012}" type="slidenum">
              <a:rPr lang="en-US" altLang="en-US"/>
              <a:pPr algn="r" eaLnBrk="1" hangingPunct="1">
                <a:spcBef>
                  <a:spcPct val="0"/>
                </a:spcBef>
              </a:pPr>
              <a:t>32</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0710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128E4CA9-4D5E-47C7-B426-1F84DD35E012}" type="slidenum">
              <a:rPr lang="en-US" altLang="en-US"/>
              <a:pPr algn="r" eaLnBrk="1" hangingPunct="1">
                <a:spcBef>
                  <a:spcPct val="0"/>
                </a:spcBef>
              </a:pPr>
              <a:t>33</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6239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128E4CA9-4D5E-47C7-B426-1F84DD35E012}" type="slidenum">
              <a:rPr lang="en-US" altLang="en-US"/>
              <a:pPr algn="r" eaLnBrk="1" hangingPunct="1">
                <a:spcBef>
                  <a:spcPct val="0"/>
                </a:spcBef>
              </a:pPr>
              <a:t>34</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458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CAAA44FA-07D6-43D1-B110-4FADDD5A6832}" type="slidenum">
              <a:rPr lang="en-US" altLang="en-US"/>
              <a:pPr algn="r" eaLnBrk="1" hangingPunct="1">
                <a:spcBef>
                  <a:spcPct val="0"/>
                </a:spcBef>
              </a:pPr>
              <a:t>2</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1720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128E4CA9-4D5E-47C7-B426-1F84DD35E012}" type="slidenum">
              <a:rPr lang="en-US" altLang="en-US"/>
              <a:pPr algn="r" eaLnBrk="1" hangingPunct="1">
                <a:spcBef>
                  <a:spcPct val="0"/>
                </a:spcBef>
              </a:pPr>
              <a:t>35</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2770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128E4CA9-4D5E-47C7-B426-1F84DD35E012}" type="slidenum">
              <a:rPr lang="en-US" altLang="en-US"/>
              <a:pPr algn="r" eaLnBrk="1" hangingPunct="1">
                <a:spcBef>
                  <a:spcPct val="0"/>
                </a:spcBef>
              </a:pPr>
              <a:t>36</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3334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128E4CA9-4D5E-47C7-B426-1F84DD35E012}" type="slidenum">
              <a:rPr lang="en-US" altLang="en-US"/>
              <a:pPr algn="r" eaLnBrk="1" hangingPunct="1">
                <a:spcBef>
                  <a:spcPct val="0"/>
                </a:spcBef>
              </a:pPr>
              <a:t>37</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27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128E4CA9-4D5E-47C7-B426-1F84DD35E012}" type="slidenum">
              <a:rPr lang="en-US" altLang="en-US"/>
              <a:pPr algn="r" eaLnBrk="1" hangingPunct="1">
                <a:spcBef>
                  <a:spcPct val="0"/>
                </a:spcBef>
              </a:pPr>
              <a:t>38</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3226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CAAA44FA-07D6-43D1-B110-4FADDD5A6832}" type="slidenum">
              <a:rPr lang="en-US" altLang="en-US"/>
              <a:pPr algn="r" eaLnBrk="1" hangingPunct="1">
                <a:spcBef>
                  <a:spcPct val="0"/>
                </a:spcBef>
              </a:pPr>
              <a:t>39</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4097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0CA1BD19-75E8-4E19-AB42-C304A5739F1A}" type="slidenum">
              <a:rPr lang="en-US" altLang="en-US"/>
              <a:pPr algn="r" eaLnBrk="1" hangingPunct="1">
                <a:spcBef>
                  <a:spcPct val="0"/>
                </a:spcBef>
              </a:pPr>
              <a:t>3</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318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38766A5C-A36B-4BDD-8253-0DE0F92D9FEE}" type="slidenum">
              <a:rPr lang="en-US" altLang="en-US"/>
              <a:pPr algn="r" eaLnBrk="1" hangingPunct="1">
                <a:spcBef>
                  <a:spcPct val="0"/>
                </a:spcBef>
              </a:pPr>
              <a:t>4</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8906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8D2FD28C-57E4-434E-B729-35102CFF2C8C}" type="slidenum">
              <a:rPr lang="en-US" altLang="en-US"/>
              <a:pPr algn="r" eaLnBrk="1" hangingPunct="1">
                <a:spcBef>
                  <a:spcPct val="0"/>
                </a:spcBef>
              </a:pPr>
              <a:t>11</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483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8D2FD28C-57E4-434E-B729-35102CFF2C8C}" type="slidenum">
              <a:rPr lang="en-US" altLang="en-US"/>
              <a:pPr algn="r" eaLnBrk="1" hangingPunct="1">
                <a:spcBef>
                  <a:spcPct val="0"/>
                </a:spcBef>
              </a:pPr>
              <a:t>12</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2862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8D2FD28C-57E4-434E-B729-35102CFF2C8C}" type="slidenum">
              <a:rPr lang="en-US" altLang="en-US"/>
              <a:pPr algn="r" eaLnBrk="1" hangingPunct="1">
                <a:spcBef>
                  <a:spcPct val="0"/>
                </a:spcBef>
              </a:pPr>
              <a:t>13</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8552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8D2FD28C-57E4-434E-B729-35102CFF2C8C}" type="slidenum">
              <a:rPr lang="en-US" altLang="en-US"/>
              <a:pPr algn="r" eaLnBrk="1" hangingPunct="1">
                <a:spcBef>
                  <a:spcPct val="0"/>
                </a:spcBef>
              </a:pPr>
              <a:t>14</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432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8D2FD28C-57E4-434E-B729-35102CFF2C8C}" type="slidenum">
              <a:rPr lang="en-US" altLang="en-US"/>
              <a:pPr algn="r" eaLnBrk="1" hangingPunct="1">
                <a:spcBef>
                  <a:spcPct val="0"/>
                </a:spcBef>
              </a:pPr>
              <a:t>15</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7120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8563" y="0"/>
            <a:ext cx="190023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3854A76E-159E-4FBD-90CF-ADF2134E5133}" type="slidenum">
              <a:rPr lang="en-US" altLang="en-US"/>
              <a:pPr/>
              <a:t>‹#›</a:t>
            </a:fld>
            <a:endParaRPr lang="en-US" altLang="en-US"/>
          </a:p>
        </p:txBody>
      </p:sp>
    </p:spTree>
    <p:extLst>
      <p:ext uri="{BB962C8B-B14F-4D97-AF65-F5344CB8AC3E}">
        <p14:creationId xmlns:p14="http://schemas.microsoft.com/office/powerpoint/2010/main" val="2613511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85A5F65-EB37-443D-95FF-5CCE4CDE273B}" type="slidenum">
              <a:rPr lang="en-US" altLang="en-US"/>
              <a:pPr/>
              <a:t>‹#›</a:t>
            </a:fld>
            <a:endParaRPr lang="en-US" altLang="en-US"/>
          </a:p>
        </p:txBody>
      </p:sp>
    </p:spTree>
    <p:extLst>
      <p:ext uri="{BB962C8B-B14F-4D97-AF65-F5344CB8AC3E}">
        <p14:creationId xmlns:p14="http://schemas.microsoft.com/office/powerpoint/2010/main" val="4175913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DEE242C-CD4B-47CF-BAB5-39849A94B7C8}" type="slidenum">
              <a:rPr lang="en-US" altLang="en-US"/>
              <a:pPr/>
              <a:t>‹#›</a:t>
            </a:fld>
            <a:endParaRPr lang="en-US" altLang="en-US"/>
          </a:p>
        </p:txBody>
      </p:sp>
    </p:spTree>
    <p:extLst>
      <p:ext uri="{BB962C8B-B14F-4D97-AF65-F5344CB8AC3E}">
        <p14:creationId xmlns:p14="http://schemas.microsoft.com/office/powerpoint/2010/main" val="860983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96200" y="71438"/>
            <a:ext cx="1716088"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43000" y="274638"/>
            <a:ext cx="6400800" cy="1143000"/>
          </a:xfrm>
        </p:spPr>
        <p:txBody>
          <a:bodyPr/>
          <a:lstStyle/>
          <a:p>
            <a:r>
              <a:rPr lang="en-US" dirty="0"/>
              <a:t>Click to edit Master title</a:t>
            </a:r>
            <a:endParaRPr lang="en-CA"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7B62D42A-718F-450E-A33E-6EB031F654C3}" type="slidenum">
              <a:rPr lang="en-US" altLang="en-US"/>
              <a:pPr/>
              <a:t>‹#›</a:t>
            </a:fld>
            <a:endParaRPr lang="en-US" altLang="en-US"/>
          </a:p>
        </p:txBody>
      </p:sp>
    </p:spTree>
    <p:extLst>
      <p:ext uri="{BB962C8B-B14F-4D97-AF65-F5344CB8AC3E}">
        <p14:creationId xmlns:p14="http://schemas.microsoft.com/office/powerpoint/2010/main" val="1852199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947845A-97B4-453C-B5C4-4CABC750E9EA}" type="slidenum">
              <a:rPr lang="en-US" altLang="en-US"/>
              <a:pPr/>
              <a:t>‹#›</a:t>
            </a:fld>
            <a:endParaRPr lang="en-US" altLang="en-US"/>
          </a:p>
        </p:txBody>
      </p:sp>
    </p:spTree>
    <p:extLst>
      <p:ext uri="{BB962C8B-B14F-4D97-AF65-F5344CB8AC3E}">
        <p14:creationId xmlns:p14="http://schemas.microsoft.com/office/powerpoint/2010/main" val="434444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A4673DF-135C-426D-8D9F-8E6139CF6A25}" type="slidenum">
              <a:rPr lang="en-US" altLang="en-US"/>
              <a:pPr/>
              <a:t>‹#›</a:t>
            </a:fld>
            <a:endParaRPr lang="en-US" altLang="en-US"/>
          </a:p>
        </p:txBody>
      </p:sp>
    </p:spTree>
    <p:extLst>
      <p:ext uri="{BB962C8B-B14F-4D97-AF65-F5344CB8AC3E}">
        <p14:creationId xmlns:p14="http://schemas.microsoft.com/office/powerpoint/2010/main" val="340192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B383810-5699-4ACB-B637-4729FE71DD05}" type="slidenum">
              <a:rPr lang="en-US" altLang="en-US"/>
              <a:pPr/>
              <a:t>‹#›</a:t>
            </a:fld>
            <a:endParaRPr lang="en-US" altLang="en-US"/>
          </a:p>
        </p:txBody>
      </p:sp>
    </p:spTree>
    <p:extLst>
      <p:ext uri="{BB962C8B-B14F-4D97-AF65-F5344CB8AC3E}">
        <p14:creationId xmlns:p14="http://schemas.microsoft.com/office/powerpoint/2010/main" val="1765989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8ECF28D-C97A-49AA-AF5B-E225B1AFD0BC}" type="slidenum">
              <a:rPr lang="en-US" altLang="en-US"/>
              <a:pPr/>
              <a:t>‹#›</a:t>
            </a:fld>
            <a:endParaRPr lang="en-US" altLang="en-US"/>
          </a:p>
        </p:txBody>
      </p:sp>
    </p:spTree>
    <p:extLst>
      <p:ext uri="{BB962C8B-B14F-4D97-AF65-F5344CB8AC3E}">
        <p14:creationId xmlns:p14="http://schemas.microsoft.com/office/powerpoint/2010/main" val="378958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467E957-7E2C-4471-A108-73A557977E64}" type="slidenum">
              <a:rPr lang="en-US" altLang="en-US"/>
              <a:pPr/>
              <a:t>‹#›</a:t>
            </a:fld>
            <a:endParaRPr lang="en-US" altLang="en-US"/>
          </a:p>
        </p:txBody>
      </p:sp>
    </p:spTree>
    <p:extLst>
      <p:ext uri="{BB962C8B-B14F-4D97-AF65-F5344CB8AC3E}">
        <p14:creationId xmlns:p14="http://schemas.microsoft.com/office/powerpoint/2010/main" val="498469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27CA816-9CF6-4110-AC34-1DF31EC68EC0}" type="slidenum">
              <a:rPr lang="en-US" altLang="en-US"/>
              <a:pPr/>
              <a:t>‹#›</a:t>
            </a:fld>
            <a:endParaRPr lang="en-US" altLang="en-US"/>
          </a:p>
        </p:txBody>
      </p:sp>
    </p:spTree>
    <p:extLst>
      <p:ext uri="{BB962C8B-B14F-4D97-AF65-F5344CB8AC3E}">
        <p14:creationId xmlns:p14="http://schemas.microsoft.com/office/powerpoint/2010/main" val="415474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21FC4DB-E593-4A62-BF10-053622C9C9BB}" type="slidenum">
              <a:rPr lang="en-US" altLang="en-US"/>
              <a:pPr/>
              <a:t>‹#›</a:t>
            </a:fld>
            <a:endParaRPr lang="en-US" altLang="en-US"/>
          </a:p>
        </p:txBody>
      </p:sp>
    </p:spTree>
    <p:extLst>
      <p:ext uri="{BB962C8B-B14F-4D97-AF65-F5344CB8AC3E}">
        <p14:creationId xmlns:p14="http://schemas.microsoft.com/office/powerpoint/2010/main" val="2473037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fld id="{2A325D08-C406-4130-A249-142DCE4239E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4/relationships/chartEx" Target="../charts/chartEx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533400"/>
            <a:ext cx="7086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239000" cy="1143000"/>
          </a:xfrm>
        </p:spPr>
        <p:txBody>
          <a:bodyPr/>
          <a:lstStyle/>
          <a:p>
            <a:r>
              <a:rPr lang="en-CA" dirty="0"/>
              <a:t>Construction Phase III</a:t>
            </a:r>
            <a:br>
              <a:rPr lang="en-CA" dirty="0"/>
            </a:br>
            <a:r>
              <a:rPr lang="en-CA" sz="2400" b="1" dirty="0" err="1">
                <a:solidFill>
                  <a:srgbClr val="FF0000"/>
                </a:solidFill>
              </a:rPr>
              <a:t>Arif</a:t>
            </a:r>
            <a:r>
              <a:rPr lang="en-CA" sz="2400" b="1" dirty="0">
                <a:solidFill>
                  <a:srgbClr val="FF0000"/>
                </a:solidFill>
              </a:rPr>
              <a:t> Kidwai</a:t>
            </a:r>
          </a:p>
        </p:txBody>
      </p:sp>
      <p:sp>
        <p:nvSpPr>
          <p:cNvPr id="3" name="Content Placeholder 2"/>
          <p:cNvSpPr>
            <a:spLocks noGrp="1"/>
          </p:cNvSpPr>
          <p:nvPr>
            <p:ph idx="1"/>
          </p:nvPr>
        </p:nvSpPr>
        <p:spPr>
          <a:xfrm>
            <a:off x="457200" y="1524000"/>
            <a:ext cx="8229600" cy="5105400"/>
          </a:xfrm>
        </p:spPr>
        <p:txBody>
          <a:bodyPr/>
          <a:lstStyle/>
          <a:p>
            <a:pPr lvl="0"/>
            <a:r>
              <a:rPr lang="en-US" dirty="0"/>
              <a:t>Finishing of the building   - TBD</a:t>
            </a:r>
          </a:p>
          <a:p>
            <a:pPr lvl="1"/>
            <a:r>
              <a:rPr lang="en-US" dirty="0"/>
              <a:t>Electrical, plumbing, washrooms</a:t>
            </a:r>
          </a:p>
          <a:p>
            <a:pPr lvl="1"/>
            <a:r>
              <a:rPr lang="en-US" dirty="0"/>
              <a:t>Prayer Hall finishing</a:t>
            </a:r>
          </a:p>
          <a:p>
            <a:pPr lvl="1"/>
            <a:r>
              <a:rPr lang="en-US" dirty="0"/>
              <a:t>Gymnasium finishing</a:t>
            </a:r>
          </a:p>
          <a:p>
            <a:pPr lvl="1"/>
            <a:r>
              <a:rPr lang="en-US" dirty="0"/>
              <a:t>Basement finishing</a:t>
            </a:r>
          </a:p>
          <a:p>
            <a:pPr lvl="1"/>
            <a:r>
              <a:rPr lang="en-US" dirty="0"/>
              <a:t>Mezzanine floor finishing</a:t>
            </a:r>
          </a:p>
          <a:p>
            <a:pPr lvl="1"/>
            <a:r>
              <a:rPr lang="en-US" dirty="0"/>
              <a:t>Exterior Walls finishing</a:t>
            </a:r>
          </a:p>
          <a:p>
            <a:r>
              <a:rPr lang="en-US" dirty="0"/>
              <a:t>Final grading of the parking lot - TBD</a:t>
            </a:r>
          </a:p>
          <a:p>
            <a:pPr lvl="1"/>
            <a:endParaRPr lang="en-US" dirty="0"/>
          </a:p>
          <a:p>
            <a:pPr marL="457200" lvl="1" indent="0">
              <a:buNone/>
            </a:pPr>
            <a:endParaRPr lang="en-CA" dirty="0"/>
          </a:p>
        </p:txBody>
      </p:sp>
    </p:spTree>
    <p:extLst>
      <p:ext uri="{BB962C8B-B14F-4D97-AF65-F5344CB8AC3E}">
        <p14:creationId xmlns:p14="http://schemas.microsoft.com/office/powerpoint/2010/main" val="1902896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447800" y="0"/>
            <a:ext cx="6477000" cy="914400"/>
          </a:xfrm>
        </p:spPr>
        <p:txBody>
          <a:bodyPr/>
          <a:lstStyle/>
          <a:p>
            <a:pPr eaLnBrk="1" hangingPunct="1"/>
            <a:r>
              <a:rPr lang="en-US" altLang="en-US" sz="3200" b="1" dirty="0"/>
              <a:t>Drawings for the Project</a:t>
            </a:r>
            <a:br>
              <a:rPr lang="en-US" altLang="en-US" sz="1600" b="1" dirty="0"/>
            </a:br>
            <a:r>
              <a:rPr lang="en-US" altLang="en-US" sz="1600" b="1" dirty="0"/>
              <a:t>Building Plan</a:t>
            </a:r>
            <a:endParaRPr lang="en-US" altLang="en-US" sz="3200" b="1"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8373"/>
          <a:stretch/>
        </p:blipFill>
        <p:spPr>
          <a:xfrm>
            <a:off x="76200" y="1524000"/>
            <a:ext cx="8991600" cy="4572000"/>
          </a:xfrm>
          <a:prstGeom prst="rect">
            <a:avLst/>
          </a:prstGeom>
        </p:spPr>
      </p:pic>
    </p:spTree>
    <p:extLst>
      <p:ext uri="{BB962C8B-B14F-4D97-AF65-F5344CB8AC3E}">
        <p14:creationId xmlns:p14="http://schemas.microsoft.com/office/powerpoint/2010/main" val="442808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447800" y="0"/>
            <a:ext cx="6477000" cy="914400"/>
          </a:xfrm>
        </p:spPr>
        <p:txBody>
          <a:bodyPr/>
          <a:lstStyle/>
          <a:p>
            <a:pPr eaLnBrk="1" hangingPunct="1"/>
            <a:r>
              <a:rPr lang="en-US" altLang="en-US" sz="3200" b="1" dirty="0"/>
              <a:t>Drawings for the Project</a:t>
            </a:r>
            <a:br>
              <a:rPr lang="en-US" altLang="en-US" sz="1600" b="1" dirty="0"/>
            </a:br>
            <a:r>
              <a:rPr lang="en-US" altLang="en-US" sz="1600" b="1" dirty="0"/>
              <a:t>Building Plan</a:t>
            </a:r>
            <a:endParaRPr lang="en-US" altLang="en-US" sz="32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0"/>
            <a:ext cx="9144000" cy="4372404"/>
          </a:xfrm>
          <a:prstGeom prst="rect">
            <a:avLst/>
          </a:prstGeom>
        </p:spPr>
      </p:pic>
    </p:spTree>
    <p:extLst>
      <p:ext uri="{BB962C8B-B14F-4D97-AF65-F5344CB8AC3E}">
        <p14:creationId xmlns:p14="http://schemas.microsoft.com/office/powerpoint/2010/main" val="4158194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447800" y="0"/>
            <a:ext cx="6477000" cy="914400"/>
          </a:xfrm>
        </p:spPr>
        <p:txBody>
          <a:bodyPr/>
          <a:lstStyle/>
          <a:p>
            <a:pPr eaLnBrk="1" hangingPunct="1"/>
            <a:r>
              <a:rPr lang="en-US" altLang="en-US" sz="3200" b="1" dirty="0"/>
              <a:t>Drawings for the Project</a:t>
            </a:r>
            <a:br>
              <a:rPr lang="en-US" altLang="en-US" sz="1600" b="1" dirty="0"/>
            </a:br>
            <a:r>
              <a:rPr lang="en-US" altLang="en-US" sz="1600" b="1" dirty="0"/>
              <a:t>Full Overview</a:t>
            </a:r>
            <a:endParaRPr lang="en-US" altLang="en-US" sz="3200" b="1" dirty="0"/>
          </a:p>
        </p:txBody>
      </p:sp>
      <p:sp>
        <p:nvSpPr>
          <p:cNvPr id="2" name="Content Placeholder 1">
            <a:extLst>
              <a:ext uri="{FF2B5EF4-FFF2-40B4-BE49-F238E27FC236}">
                <a16:creationId xmlns:a16="http://schemas.microsoft.com/office/drawing/2014/main" id="{1CDB1B84-03ED-17A9-A4D6-F61451A802F6}"/>
              </a:ext>
            </a:extLst>
          </p:cNvPr>
          <p:cNvSpPr>
            <a:spLocks noGrp="1"/>
          </p:cNvSpPr>
          <p:nvPr>
            <p:ph idx="1"/>
          </p:nvPr>
        </p:nvSpPr>
        <p:spPr/>
        <p:txBody>
          <a:bodyPr/>
          <a:lstStyle/>
          <a:p>
            <a:endParaRPr lang="en-US"/>
          </a:p>
        </p:txBody>
      </p:sp>
      <p:pic>
        <p:nvPicPr>
          <p:cNvPr id="13" name="Picture 12">
            <a:extLst>
              <a:ext uri="{FF2B5EF4-FFF2-40B4-BE49-F238E27FC236}">
                <a16:creationId xmlns:a16="http://schemas.microsoft.com/office/drawing/2014/main" id="{5E04A1B5-8790-11C9-D4E6-AB03B9EA200F}"/>
              </a:ext>
            </a:extLst>
          </p:cNvPr>
          <p:cNvPicPr>
            <a:picLocks noChangeAspect="1"/>
          </p:cNvPicPr>
          <p:nvPr/>
        </p:nvPicPr>
        <p:blipFill>
          <a:blip r:embed="rId3"/>
          <a:stretch>
            <a:fillRect/>
          </a:stretch>
        </p:blipFill>
        <p:spPr>
          <a:xfrm>
            <a:off x="914400" y="914400"/>
            <a:ext cx="6781800" cy="6423348"/>
          </a:xfrm>
          <a:prstGeom prst="rect">
            <a:avLst/>
          </a:prstGeom>
        </p:spPr>
      </p:pic>
    </p:spTree>
    <p:extLst>
      <p:ext uri="{BB962C8B-B14F-4D97-AF65-F5344CB8AC3E}">
        <p14:creationId xmlns:p14="http://schemas.microsoft.com/office/powerpoint/2010/main" val="3313868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447800" y="0"/>
            <a:ext cx="6477000" cy="914400"/>
          </a:xfrm>
        </p:spPr>
        <p:txBody>
          <a:bodyPr/>
          <a:lstStyle/>
          <a:p>
            <a:pPr eaLnBrk="1" hangingPunct="1"/>
            <a:r>
              <a:rPr lang="en-US" altLang="en-US" sz="3200" b="1" dirty="0"/>
              <a:t>Drawings for the Project</a:t>
            </a:r>
            <a:br>
              <a:rPr lang="en-US" altLang="en-US" sz="1600" b="1" dirty="0"/>
            </a:br>
            <a:r>
              <a:rPr lang="en-US" altLang="en-US" sz="1600" b="1" dirty="0"/>
              <a:t>First Floor/Prayer Hall</a:t>
            </a:r>
            <a:endParaRPr lang="en-US" altLang="en-US" sz="3200" b="1" dirty="0"/>
          </a:p>
        </p:txBody>
      </p:sp>
      <p:pic>
        <p:nvPicPr>
          <p:cNvPr id="4" name="Picture 3">
            <a:extLst>
              <a:ext uri="{FF2B5EF4-FFF2-40B4-BE49-F238E27FC236}">
                <a16:creationId xmlns:a16="http://schemas.microsoft.com/office/drawing/2014/main" id="{086AF192-B1E5-69B2-CF81-B4718E6C83DD}"/>
              </a:ext>
            </a:extLst>
          </p:cNvPr>
          <p:cNvPicPr>
            <a:picLocks noChangeAspect="1"/>
          </p:cNvPicPr>
          <p:nvPr/>
        </p:nvPicPr>
        <p:blipFill>
          <a:blip r:embed="rId3"/>
          <a:stretch>
            <a:fillRect/>
          </a:stretch>
        </p:blipFill>
        <p:spPr>
          <a:xfrm>
            <a:off x="304800" y="946355"/>
            <a:ext cx="7408827" cy="5530645"/>
          </a:xfrm>
          <a:prstGeom prst="rect">
            <a:avLst/>
          </a:prstGeom>
        </p:spPr>
      </p:pic>
    </p:spTree>
    <p:extLst>
      <p:ext uri="{BB962C8B-B14F-4D97-AF65-F5344CB8AC3E}">
        <p14:creationId xmlns:p14="http://schemas.microsoft.com/office/powerpoint/2010/main" val="2117304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A9AD84-1C92-B2F2-3BA6-72628314CE65}"/>
              </a:ext>
            </a:extLst>
          </p:cNvPr>
          <p:cNvPicPr>
            <a:picLocks noChangeAspect="1"/>
          </p:cNvPicPr>
          <p:nvPr/>
        </p:nvPicPr>
        <p:blipFill>
          <a:blip r:embed="rId3"/>
          <a:stretch>
            <a:fillRect/>
          </a:stretch>
        </p:blipFill>
        <p:spPr>
          <a:xfrm>
            <a:off x="457200" y="990600"/>
            <a:ext cx="7237338" cy="5592488"/>
          </a:xfrm>
          <a:prstGeom prst="rect">
            <a:avLst/>
          </a:prstGeom>
        </p:spPr>
      </p:pic>
      <p:sp>
        <p:nvSpPr>
          <p:cNvPr id="26626" name="Rectangle 2"/>
          <p:cNvSpPr>
            <a:spLocks noGrp="1" noChangeArrowheads="1"/>
          </p:cNvSpPr>
          <p:nvPr>
            <p:ph type="title"/>
          </p:nvPr>
        </p:nvSpPr>
        <p:spPr>
          <a:xfrm>
            <a:off x="1447800" y="0"/>
            <a:ext cx="6477000" cy="914400"/>
          </a:xfrm>
        </p:spPr>
        <p:txBody>
          <a:bodyPr/>
          <a:lstStyle/>
          <a:p>
            <a:pPr eaLnBrk="1" hangingPunct="1"/>
            <a:r>
              <a:rPr lang="en-US" altLang="en-US" sz="3200" b="1" dirty="0"/>
              <a:t>Drawings for the Project</a:t>
            </a:r>
            <a:br>
              <a:rPr lang="en-US" altLang="en-US" sz="1600" b="1" dirty="0"/>
            </a:br>
            <a:r>
              <a:rPr lang="en-US" altLang="en-US" sz="1600" b="1" dirty="0"/>
              <a:t>Second Floor/Gymnasium</a:t>
            </a:r>
            <a:endParaRPr lang="en-US" altLang="en-US" sz="3200" b="1" dirty="0"/>
          </a:p>
        </p:txBody>
      </p:sp>
    </p:spTree>
    <p:extLst>
      <p:ext uri="{BB962C8B-B14F-4D97-AF65-F5344CB8AC3E}">
        <p14:creationId xmlns:p14="http://schemas.microsoft.com/office/powerpoint/2010/main" val="717754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447800" y="0"/>
            <a:ext cx="6477000" cy="914400"/>
          </a:xfrm>
        </p:spPr>
        <p:txBody>
          <a:bodyPr/>
          <a:lstStyle/>
          <a:p>
            <a:pPr eaLnBrk="1" hangingPunct="1"/>
            <a:r>
              <a:rPr lang="en-US" altLang="en-US" sz="3200" b="1" dirty="0"/>
              <a:t>Drawings for the Project</a:t>
            </a:r>
            <a:br>
              <a:rPr lang="en-US" altLang="en-US" sz="1600" b="1" dirty="0"/>
            </a:br>
            <a:r>
              <a:rPr lang="en-US" altLang="en-US" sz="1600" b="1" dirty="0"/>
              <a:t>Mezzanine Floor/Community Rooms</a:t>
            </a:r>
            <a:endParaRPr lang="en-US" altLang="en-US" sz="3200" b="1" dirty="0"/>
          </a:p>
        </p:txBody>
      </p:sp>
      <p:pic>
        <p:nvPicPr>
          <p:cNvPr id="4" name="Picture 3">
            <a:extLst>
              <a:ext uri="{FF2B5EF4-FFF2-40B4-BE49-F238E27FC236}">
                <a16:creationId xmlns:a16="http://schemas.microsoft.com/office/drawing/2014/main" id="{A44D80DB-3DCA-CDAE-B521-95DA18ABC8AA}"/>
              </a:ext>
            </a:extLst>
          </p:cNvPr>
          <p:cNvPicPr>
            <a:picLocks noChangeAspect="1"/>
          </p:cNvPicPr>
          <p:nvPr/>
        </p:nvPicPr>
        <p:blipFill>
          <a:blip r:embed="rId3"/>
          <a:stretch>
            <a:fillRect/>
          </a:stretch>
        </p:blipFill>
        <p:spPr>
          <a:xfrm>
            <a:off x="609600" y="1066800"/>
            <a:ext cx="7162800" cy="5317122"/>
          </a:xfrm>
          <a:prstGeom prst="rect">
            <a:avLst/>
          </a:prstGeom>
        </p:spPr>
      </p:pic>
    </p:spTree>
    <p:extLst>
      <p:ext uri="{BB962C8B-B14F-4D97-AF65-F5344CB8AC3E}">
        <p14:creationId xmlns:p14="http://schemas.microsoft.com/office/powerpoint/2010/main" val="3220875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lstStyle/>
          <a:p>
            <a:pPr marL="0" lvl="0" indent="0" algn="ctr">
              <a:buNone/>
            </a:pPr>
            <a:endParaRPr lang="en-CA" dirty="0"/>
          </a:p>
          <a:p>
            <a:pPr marL="0" lvl="0" indent="0" algn="ctr">
              <a:buNone/>
            </a:pPr>
            <a:endParaRPr lang="en-CA" dirty="0"/>
          </a:p>
          <a:p>
            <a:pPr marL="0" lvl="0" indent="0" algn="ctr">
              <a:buNone/>
            </a:pPr>
            <a:r>
              <a:rPr lang="en-CA" sz="4400" b="1" dirty="0"/>
              <a:t>Funds and Expenses Update</a:t>
            </a:r>
            <a:br>
              <a:rPr lang="en-CA"/>
            </a:br>
            <a:r>
              <a:rPr lang="en-CA" b="1">
                <a:solidFill>
                  <a:srgbClr val="FF0000"/>
                </a:solidFill>
              </a:rPr>
              <a:t>Dr</a:t>
            </a:r>
            <a:r>
              <a:rPr lang="en-CA" b="1" dirty="0">
                <a:solidFill>
                  <a:srgbClr val="FF0000"/>
                </a:solidFill>
              </a:rPr>
              <a:t>. Saad </a:t>
            </a:r>
            <a:r>
              <a:rPr lang="en-CA" b="1" dirty="0" err="1">
                <a:solidFill>
                  <a:srgbClr val="FF0000"/>
                </a:solidFill>
              </a:rPr>
              <a:t>Enouri</a:t>
            </a:r>
            <a:endParaRPr lang="en-CA" b="1" dirty="0">
              <a:solidFill>
                <a:srgbClr val="FF0000"/>
              </a:solidFill>
            </a:endParaRPr>
          </a:p>
        </p:txBody>
      </p:sp>
    </p:spTree>
    <p:extLst>
      <p:ext uri="{BB962C8B-B14F-4D97-AF65-F5344CB8AC3E}">
        <p14:creationId xmlns:p14="http://schemas.microsoft.com/office/powerpoint/2010/main" val="4001835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4" name="Chart 3">
                <a:extLst>
                  <a:ext uri="{FF2B5EF4-FFF2-40B4-BE49-F238E27FC236}">
                    <a16:creationId xmlns:a16="http://schemas.microsoft.com/office/drawing/2014/main" id="{3AB830B0-4131-4DFA-A31E-8F46C04CE045}"/>
                  </a:ext>
                </a:extLst>
              </p:cNvPr>
              <p:cNvGraphicFramePr/>
              <p:nvPr>
                <p:extLst>
                  <p:ext uri="{D42A27DB-BD31-4B8C-83A1-F6EECF244321}">
                    <p14:modId xmlns:p14="http://schemas.microsoft.com/office/powerpoint/2010/main" val="794412831"/>
                  </p:ext>
                </p:extLst>
              </p:nvPr>
            </p:nvGraphicFramePr>
            <p:xfrm>
              <a:off x="533400" y="1524000"/>
              <a:ext cx="8305800" cy="487680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Chart 3">
                <a:extLst>
                  <a:ext uri="{FF2B5EF4-FFF2-40B4-BE49-F238E27FC236}">
                    <a16:creationId xmlns:a16="http://schemas.microsoft.com/office/drawing/2014/main" id="{3AB830B0-4131-4DFA-A31E-8F46C04CE045}"/>
                  </a:ext>
                </a:extLst>
              </p:cNvPr>
              <p:cNvPicPr>
                <a:picLocks noGrp="1" noRot="1" noChangeAspect="1" noMove="1" noResize="1" noEditPoints="1" noAdjustHandles="1" noChangeArrowheads="1" noChangeShapeType="1"/>
              </p:cNvPicPr>
              <p:nvPr/>
            </p:nvPicPr>
            <p:blipFill>
              <a:blip r:embed="rId3"/>
              <a:stretch>
                <a:fillRect/>
              </a:stretch>
            </p:blipFill>
            <p:spPr>
              <a:xfrm>
                <a:off x="533400" y="1524000"/>
                <a:ext cx="8305800" cy="4876800"/>
              </a:xfrm>
              <a:prstGeom prst="rect">
                <a:avLst/>
              </a:prstGeom>
            </p:spPr>
          </p:pic>
        </mc:Fallback>
      </mc:AlternateContent>
      <p:sp>
        <p:nvSpPr>
          <p:cNvPr id="5" name="TextBox 3">
            <a:extLst>
              <a:ext uri="{FF2B5EF4-FFF2-40B4-BE49-F238E27FC236}">
                <a16:creationId xmlns:a16="http://schemas.microsoft.com/office/drawing/2014/main" id="{1A4DA7BE-7955-4563-9EFC-B0B004ECB87C}"/>
              </a:ext>
            </a:extLst>
          </p:cNvPr>
          <p:cNvSpPr txBox="1"/>
          <p:nvPr/>
        </p:nvSpPr>
        <p:spPr>
          <a:xfrm>
            <a:off x="1413202" y="3060122"/>
            <a:ext cx="1467069" cy="36933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CA" sz="1800" b="1" dirty="0"/>
              <a:t>$347,559.93</a:t>
            </a:r>
          </a:p>
        </p:txBody>
      </p:sp>
      <p:sp>
        <p:nvSpPr>
          <p:cNvPr id="6" name="TextBox 5">
            <a:extLst>
              <a:ext uri="{FF2B5EF4-FFF2-40B4-BE49-F238E27FC236}">
                <a16:creationId xmlns:a16="http://schemas.microsoft.com/office/drawing/2014/main" id="{046DDA12-DC65-44CB-B5F6-483DF21979C4}"/>
              </a:ext>
            </a:extLst>
          </p:cNvPr>
          <p:cNvSpPr txBox="1"/>
          <p:nvPr/>
        </p:nvSpPr>
        <p:spPr>
          <a:xfrm>
            <a:off x="3306148" y="2069068"/>
            <a:ext cx="1338829" cy="36933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CA" sz="1800" b="1" dirty="0"/>
              <a:t>$429,894.7</a:t>
            </a:r>
          </a:p>
        </p:txBody>
      </p:sp>
      <p:sp>
        <p:nvSpPr>
          <p:cNvPr id="7" name="TextBox 6">
            <a:extLst>
              <a:ext uri="{FF2B5EF4-FFF2-40B4-BE49-F238E27FC236}">
                <a16:creationId xmlns:a16="http://schemas.microsoft.com/office/drawing/2014/main" id="{491CAAFF-C78F-431A-BC4D-AC253D7B65A7}"/>
              </a:ext>
            </a:extLst>
          </p:cNvPr>
          <p:cNvSpPr txBox="1"/>
          <p:nvPr/>
        </p:nvSpPr>
        <p:spPr>
          <a:xfrm>
            <a:off x="5042243" y="3060121"/>
            <a:ext cx="1467069" cy="36933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CA" sz="1800" b="1" dirty="0"/>
              <a:t>$308,629.27</a:t>
            </a:r>
          </a:p>
        </p:txBody>
      </p:sp>
      <p:sp>
        <p:nvSpPr>
          <p:cNvPr id="8" name="TextBox 7">
            <a:extLst>
              <a:ext uri="{FF2B5EF4-FFF2-40B4-BE49-F238E27FC236}">
                <a16:creationId xmlns:a16="http://schemas.microsoft.com/office/drawing/2014/main" id="{826F3389-622C-4DBE-BD83-5E97189C0788}"/>
              </a:ext>
            </a:extLst>
          </p:cNvPr>
          <p:cNvSpPr txBox="1"/>
          <p:nvPr/>
        </p:nvSpPr>
        <p:spPr>
          <a:xfrm>
            <a:off x="7010400" y="2161325"/>
            <a:ext cx="1467069" cy="36933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CA" sz="1800" b="1" dirty="0"/>
              <a:t>$401,352.00</a:t>
            </a:r>
          </a:p>
        </p:txBody>
      </p:sp>
      <p:sp>
        <p:nvSpPr>
          <p:cNvPr id="2" name="Title 1">
            <a:extLst>
              <a:ext uri="{FF2B5EF4-FFF2-40B4-BE49-F238E27FC236}">
                <a16:creationId xmlns:a16="http://schemas.microsoft.com/office/drawing/2014/main" id="{331578A6-8079-C911-43EE-1ACEEB6CAA11}"/>
              </a:ext>
            </a:extLst>
          </p:cNvPr>
          <p:cNvSpPr txBox="1">
            <a:spLocks/>
          </p:cNvSpPr>
          <p:nvPr/>
        </p:nvSpPr>
        <p:spPr bwMode="auto">
          <a:xfrm>
            <a:off x="1219200" y="152400"/>
            <a:ext cx="6400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CA" b="1" kern="0" dirty="0"/>
              <a:t>Fundraising Update</a:t>
            </a:r>
            <a:endParaRPr lang="en-CA" sz="2400" b="1" kern="0" dirty="0">
              <a:solidFill>
                <a:srgbClr val="FF0000"/>
              </a:solidFill>
            </a:endParaRPr>
          </a:p>
        </p:txBody>
      </p:sp>
    </p:spTree>
    <p:extLst>
      <p:ext uri="{BB962C8B-B14F-4D97-AF65-F5344CB8AC3E}">
        <p14:creationId xmlns:p14="http://schemas.microsoft.com/office/powerpoint/2010/main" val="1350718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B2A682F-0591-4B8F-B2CF-C24561938A1A}"/>
              </a:ext>
            </a:extLst>
          </p:cNvPr>
          <p:cNvGraphicFramePr>
            <a:graphicFrameLocks noGrp="1"/>
          </p:cNvGraphicFramePr>
          <p:nvPr>
            <p:ph idx="1"/>
            <p:extLst>
              <p:ext uri="{D42A27DB-BD31-4B8C-83A1-F6EECF244321}">
                <p14:modId xmlns:p14="http://schemas.microsoft.com/office/powerpoint/2010/main" val="620013915"/>
              </p:ext>
            </p:extLst>
          </p:nvPr>
        </p:nvGraphicFramePr>
        <p:xfrm>
          <a:off x="361950" y="1681162"/>
          <a:ext cx="8367713" cy="479583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181A7179-4897-4592-5638-6E57BAFB49DA}"/>
              </a:ext>
            </a:extLst>
          </p:cNvPr>
          <p:cNvSpPr txBox="1">
            <a:spLocks/>
          </p:cNvSpPr>
          <p:nvPr/>
        </p:nvSpPr>
        <p:spPr bwMode="auto">
          <a:xfrm>
            <a:off x="1219200" y="152400"/>
            <a:ext cx="6400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CA" b="1" kern="0" dirty="0"/>
              <a:t>Fundraising Update</a:t>
            </a:r>
            <a:endParaRPr lang="en-CA" sz="2400" b="1" kern="0" dirty="0">
              <a:solidFill>
                <a:srgbClr val="FF0000"/>
              </a:solidFill>
            </a:endParaRPr>
          </a:p>
        </p:txBody>
      </p:sp>
    </p:spTree>
    <p:extLst>
      <p:ext uri="{BB962C8B-B14F-4D97-AF65-F5344CB8AC3E}">
        <p14:creationId xmlns:p14="http://schemas.microsoft.com/office/powerpoint/2010/main" val="736569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914400"/>
            <a:ext cx="6781800" cy="5386090"/>
          </a:xfrm>
          <a:prstGeom prst="rect">
            <a:avLst/>
          </a:prstGeom>
          <a:noFill/>
        </p:spPr>
        <p:txBody>
          <a:bodyPr wrap="square">
            <a:spAutoFit/>
          </a:bodyPr>
          <a:lstStyle/>
          <a:p>
            <a:pPr>
              <a:defRPr/>
            </a:pPr>
            <a:r>
              <a:rPr lang="en-CA" sz="4000" dirty="0">
                <a:solidFill>
                  <a:schemeClr val="accent2">
                    <a:lumMod val="60000"/>
                    <a:lumOff val="40000"/>
                  </a:schemeClr>
                </a:solidFill>
                <a:latin typeface="Arial" charset="0"/>
                <a:cs typeface="Arial" charset="0"/>
              </a:rPr>
              <a:t>Annual Champion Members Meeting for year 2020-22 </a:t>
            </a:r>
          </a:p>
          <a:p>
            <a:pPr>
              <a:defRPr/>
            </a:pPr>
            <a:endParaRPr lang="en-CA" sz="2400" dirty="0">
              <a:latin typeface="Arial" charset="0"/>
              <a:cs typeface="Arial" charset="0"/>
            </a:endParaRPr>
          </a:p>
          <a:p>
            <a:pPr>
              <a:defRPr/>
            </a:pPr>
            <a:endParaRPr lang="en-CA" sz="2400" dirty="0">
              <a:latin typeface="Arial" charset="0"/>
              <a:cs typeface="Arial" charset="0"/>
            </a:endParaRPr>
          </a:p>
          <a:p>
            <a:pPr>
              <a:defRPr/>
            </a:pPr>
            <a:endParaRPr lang="en-CA" sz="2400" dirty="0">
              <a:latin typeface="Arial" charset="0"/>
              <a:cs typeface="Arial" charset="0"/>
            </a:endParaRPr>
          </a:p>
          <a:p>
            <a:pPr>
              <a:defRPr/>
            </a:pPr>
            <a:endParaRPr lang="en-CA" sz="2400" dirty="0">
              <a:latin typeface="Arial" charset="0"/>
              <a:cs typeface="Arial" charset="0"/>
            </a:endParaRPr>
          </a:p>
          <a:p>
            <a:pPr>
              <a:defRPr/>
            </a:pPr>
            <a:endParaRPr lang="en-CA" sz="2400" dirty="0">
              <a:latin typeface="Arial" charset="0"/>
              <a:cs typeface="Arial" charset="0"/>
            </a:endParaRPr>
          </a:p>
          <a:p>
            <a:pPr>
              <a:defRPr/>
            </a:pPr>
            <a:endParaRPr lang="en-CA" sz="2400" dirty="0">
              <a:latin typeface="Arial" charset="0"/>
              <a:cs typeface="Arial" charset="0"/>
            </a:endParaRPr>
          </a:p>
          <a:p>
            <a:pPr>
              <a:defRPr/>
            </a:pPr>
            <a:endParaRPr lang="en-CA" sz="2400" dirty="0">
              <a:latin typeface="Arial" charset="0"/>
              <a:cs typeface="Arial" charset="0"/>
            </a:endParaRPr>
          </a:p>
          <a:p>
            <a:pPr>
              <a:defRPr/>
            </a:pPr>
            <a:endParaRPr lang="en-CA" sz="2400" dirty="0">
              <a:latin typeface="Arial" charset="0"/>
              <a:cs typeface="Arial" charset="0"/>
            </a:endParaRPr>
          </a:p>
          <a:p>
            <a:pPr>
              <a:defRPr/>
            </a:pPr>
            <a:r>
              <a:rPr lang="en-CA" sz="2400" b="1" dirty="0">
                <a:solidFill>
                  <a:schemeClr val="accent2">
                    <a:lumMod val="60000"/>
                    <a:lumOff val="40000"/>
                  </a:schemeClr>
                </a:solidFill>
                <a:latin typeface="Arial" charset="0"/>
                <a:cs typeface="Arial" charset="0"/>
              </a:rPr>
              <a:t>Thursday, Dec 1, 2022 </a:t>
            </a:r>
          </a:p>
          <a:p>
            <a:pPr>
              <a:defRPr/>
            </a:pPr>
            <a:r>
              <a:rPr lang="en-CA" sz="2400" b="1" dirty="0">
                <a:solidFill>
                  <a:schemeClr val="accent2">
                    <a:lumMod val="60000"/>
                    <a:lumOff val="40000"/>
                  </a:schemeClr>
                </a:solidFill>
                <a:latin typeface="Arial" charset="0"/>
                <a:cs typeface="Arial" charset="0"/>
              </a:rPr>
              <a:t>at 7:30 PM</a:t>
            </a:r>
            <a:r>
              <a:rPr lang="en-CA" sz="2400" dirty="0">
                <a:solidFill>
                  <a:schemeClr val="accent2">
                    <a:lumMod val="60000"/>
                    <a:lumOff val="40000"/>
                  </a:schemeClr>
                </a:solidFill>
                <a:latin typeface="Arial" charset="0"/>
                <a:cs typeface="Arial" charset="0"/>
              </a:rPr>
              <a:t> </a:t>
            </a:r>
          </a:p>
          <a:p>
            <a:pPr>
              <a:defRPr/>
            </a:pPr>
            <a:r>
              <a:rPr lang="en-CA" sz="2400" dirty="0">
                <a:solidFill>
                  <a:schemeClr val="accent2">
                    <a:lumMod val="60000"/>
                    <a:lumOff val="40000"/>
                  </a:schemeClr>
                </a:solidFill>
                <a:latin typeface="Arial" charset="0"/>
                <a:cs typeface="Arial" charset="0"/>
              </a:rPr>
              <a:t>at the </a:t>
            </a:r>
            <a:r>
              <a:rPr lang="en-CA" sz="2400" dirty="0" err="1">
                <a:solidFill>
                  <a:schemeClr val="accent2">
                    <a:lumMod val="60000"/>
                    <a:lumOff val="40000"/>
                  </a:schemeClr>
                </a:solidFill>
                <a:latin typeface="Arial" charset="0"/>
                <a:cs typeface="Arial" charset="0"/>
              </a:rPr>
              <a:t>Jame</a:t>
            </a:r>
            <a:r>
              <a:rPr lang="en-CA" sz="2400" dirty="0">
                <a:solidFill>
                  <a:schemeClr val="accent2">
                    <a:lumMod val="60000"/>
                    <a:lumOff val="40000"/>
                  </a:schemeClr>
                </a:solidFill>
                <a:latin typeface="Arial" charset="0"/>
                <a:cs typeface="Arial" charset="0"/>
              </a:rPr>
              <a:t> Masjid Guelph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A494CC6-970B-4890-BE95-28E1DF3AD85A}"/>
              </a:ext>
            </a:extLst>
          </p:cNvPr>
          <p:cNvGraphicFramePr>
            <a:graphicFrameLocks noGrp="1"/>
          </p:cNvGraphicFramePr>
          <p:nvPr>
            <p:ph idx="1"/>
            <p:extLst>
              <p:ext uri="{D42A27DB-BD31-4B8C-83A1-F6EECF244321}">
                <p14:modId xmlns:p14="http://schemas.microsoft.com/office/powerpoint/2010/main" val="3385125592"/>
              </p:ext>
            </p:extLst>
          </p:nvPr>
        </p:nvGraphicFramePr>
        <p:xfrm>
          <a:off x="361950" y="1570435"/>
          <a:ext cx="8431401" cy="490656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EA34B7AA-85F5-05DC-377F-CFDBA5221CB2}"/>
              </a:ext>
            </a:extLst>
          </p:cNvPr>
          <p:cNvSpPr txBox="1">
            <a:spLocks/>
          </p:cNvSpPr>
          <p:nvPr/>
        </p:nvSpPr>
        <p:spPr bwMode="auto">
          <a:xfrm>
            <a:off x="1219200" y="152400"/>
            <a:ext cx="6400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CA" b="1" kern="0" dirty="0"/>
              <a:t>Fundraising Update</a:t>
            </a:r>
            <a:endParaRPr lang="en-CA" sz="2400" b="1" kern="0" dirty="0">
              <a:solidFill>
                <a:srgbClr val="FF0000"/>
              </a:solidFill>
            </a:endParaRPr>
          </a:p>
        </p:txBody>
      </p:sp>
    </p:spTree>
    <p:extLst>
      <p:ext uri="{BB962C8B-B14F-4D97-AF65-F5344CB8AC3E}">
        <p14:creationId xmlns:p14="http://schemas.microsoft.com/office/powerpoint/2010/main" val="1395941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8DBF156-45F9-4B3A-873E-B6B0F7E27F61}"/>
              </a:ext>
            </a:extLst>
          </p:cNvPr>
          <p:cNvGraphicFramePr>
            <a:graphicFrameLocks noGrp="1"/>
          </p:cNvGraphicFramePr>
          <p:nvPr>
            <p:ph idx="1"/>
            <p:extLst>
              <p:ext uri="{D42A27DB-BD31-4B8C-83A1-F6EECF244321}">
                <p14:modId xmlns:p14="http://schemas.microsoft.com/office/powerpoint/2010/main" val="3187596467"/>
              </p:ext>
            </p:extLst>
          </p:nvPr>
        </p:nvGraphicFramePr>
        <p:xfrm>
          <a:off x="361951" y="1560910"/>
          <a:ext cx="8393906" cy="491609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4053AB98-4D80-9A9B-90BB-01089F5B6EAA}"/>
              </a:ext>
            </a:extLst>
          </p:cNvPr>
          <p:cNvSpPr txBox="1">
            <a:spLocks/>
          </p:cNvSpPr>
          <p:nvPr/>
        </p:nvSpPr>
        <p:spPr bwMode="auto">
          <a:xfrm>
            <a:off x="1219200" y="152400"/>
            <a:ext cx="6400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CA" b="1" kern="0" dirty="0"/>
              <a:t>Fundraising Update</a:t>
            </a:r>
            <a:endParaRPr lang="en-CA" sz="2400" b="1" kern="0" dirty="0">
              <a:solidFill>
                <a:srgbClr val="FF0000"/>
              </a:solidFill>
            </a:endParaRPr>
          </a:p>
        </p:txBody>
      </p:sp>
    </p:spTree>
    <p:extLst>
      <p:ext uri="{BB962C8B-B14F-4D97-AF65-F5344CB8AC3E}">
        <p14:creationId xmlns:p14="http://schemas.microsoft.com/office/powerpoint/2010/main" val="1598461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1A48A90-F9BC-4942-8815-1D2187BE8831}"/>
              </a:ext>
            </a:extLst>
          </p:cNvPr>
          <p:cNvGraphicFramePr>
            <a:graphicFrameLocks noGrp="1"/>
          </p:cNvGraphicFramePr>
          <p:nvPr>
            <p:ph idx="1"/>
            <p:extLst>
              <p:ext uri="{D42A27DB-BD31-4B8C-83A1-F6EECF244321}">
                <p14:modId xmlns:p14="http://schemas.microsoft.com/office/powerpoint/2010/main" val="1364390197"/>
              </p:ext>
            </p:extLst>
          </p:nvPr>
        </p:nvGraphicFramePr>
        <p:xfrm>
          <a:off x="361951" y="1526381"/>
          <a:ext cx="8366522" cy="502681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5AE1B814-A55A-B2DB-2C75-93AABCF9A0E7}"/>
              </a:ext>
            </a:extLst>
          </p:cNvPr>
          <p:cNvSpPr txBox="1">
            <a:spLocks/>
          </p:cNvSpPr>
          <p:nvPr/>
        </p:nvSpPr>
        <p:spPr bwMode="auto">
          <a:xfrm>
            <a:off x="1219200" y="152400"/>
            <a:ext cx="6400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CA" b="1" kern="0" dirty="0"/>
              <a:t>Fundraising Update</a:t>
            </a:r>
            <a:endParaRPr lang="en-CA" sz="2400" b="1" kern="0" dirty="0">
              <a:solidFill>
                <a:srgbClr val="FF0000"/>
              </a:solidFill>
            </a:endParaRPr>
          </a:p>
        </p:txBody>
      </p:sp>
    </p:spTree>
    <p:extLst>
      <p:ext uri="{BB962C8B-B14F-4D97-AF65-F5344CB8AC3E}">
        <p14:creationId xmlns:p14="http://schemas.microsoft.com/office/powerpoint/2010/main" val="729896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Fundraising Update</a:t>
            </a:r>
            <a:endParaRPr lang="en-CA" sz="2400" b="1" dirty="0">
              <a:solidFill>
                <a:srgbClr val="FF0000"/>
              </a:solidFill>
            </a:endParaRPr>
          </a:p>
        </p:txBody>
      </p:sp>
      <p:sp>
        <p:nvSpPr>
          <p:cNvPr id="3" name="Content Placeholder 2"/>
          <p:cNvSpPr>
            <a:spLocks noGrp="1"/>
          </p:cNvSpPr>
          <p:nvPr>
            <p:ph idx="1"/>
          </p:nvPr>
        </p:nvSpPr>
        <p:spPr/>
        <p:txBody>
          <a:bodyPr/>
          <a:lstStyle/>
          <a:p>
            <a:pPr lvl="0"/>
            <a:r>
              <a:rPr lang="en-US" dirty="0"/>
              <a:t>Fund situation for the construction (fundraise update, pledges and collection)</a:t>
            </a:r>
            <a:endParaRPr lang="en-CA" dirty="0"/>
          </a:p>
          <a:p>
            <a:pPr lvl="1"/>
            <a:r>
              <a:rPr lang="en-US" dirty="0" err="1"/>
              <a:t>InshaAllah</a:t>
            </a:r>
            <a:r>
              <a:rPr lang="en-US" dirty="0"/>
              <a:t> there will be a fundraise event on Sunday, December 10, 2022, at Riverrun Centre </a:t>
            </a:r>
          </a:p>
          <a:p>
            <a:pPr lvl="1"/>
            <a:r>
              <a:rPr lang="en-US" dirty="0"/>
              <a:t>We have launched an online appeal for the funding via PayPal on our social media</a:t>
            </a:r>
          </a:p>
          <a:p>
            <a:pPr lvl="1"/>
            <a:r>
              <a:rPr lang="en-US" dirty="0"/>
              <a:t>Fridays are geared towards the reminder about the shortage of funds to complete the current phase of the project</a:t>
            </a:r>
          </a:p>
          <a:p>
            <a:pPr lvl="1"/>
            <a:endParaRPr lang="en-CA" dirty="0"/>
          </a:p>
          <a:p>
            <a:pPr marL="0" lvl="0" indent="0">
              <a:buNone/>
            </a:pPr>
            <a:endParaRPr lang="en-CA" dirty="0"/>
          </a:p>
        </p:txBody>
      </p:sp>
    </p:spTree>
    <p:extLst>
      <p:ext uri="{BB962C8B-B14F-4D97-AF65-F5344CB8AC3E}">
        <p14:creationId xmlns:p14="http://schemas.microsoft.com/office/powerpoint/2010/main" val="280244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916E24AB-B0DD-45F0-BAE4-31C0ECF0A1C3}"/>
              </a:ext>
            </a:extLst>
          </p:cNvPr>
          <p:cNvGraphicFramePr>
            <a:graphicFrameLocks noGrp="1"/>
          </p:cNvGraphicFramePr>
          <p:nvPr>
            <p:extLst>
              <p:ext uri="{D42A27DB-BD31-4B8C-83A1-F6EECF244321}">
                <p14:modId xmlns:p14="http://schemas.microsoft.com/office/powerpoint/2010/main" val="4003402096"/>
              </p:ext>
            </p:extLst>
          </p:nvPr>
        </p:nvGraphicFramePr>
        <p:xfrm>
          <a:off x="609600" y="1752600"/>
          <a:ext cx="8178800" cy="4452251"/>
        </p:xfrm>
        <a:graphic>
          <a:graphicData uri="http://schemas.openxmlformats.org/drawingml/2006/table">
            <a:tbl>
              <a:tblPr firstRow="1" bandRow="1"/>
              <a:tblGrid>
                <a:gridCol w="8178800">
                  <a:extLst>
                    <a:ext uri="{9D8B030D-6E8A-4147-A177-3AD203B41FA5}">
                      <a16:colId xmlns:a16="http://schemas.microsoft.com/office/drawing/2014/main" val="1111687359"/>
                    </a:ext>
                  </a:extLst>
                </a:gridCol>
              </a:tblGrid>
              <a:tr h="568616">
                <a:tc>
                  <a:txBody>
                    <a:bodyPr/>
                    <a:lstStyle/>
                    <a:p>
                      <a:pPr marR="0" indent="0" algn="ctr" rtl="0">
                        <a:lnSpc>
                          <a:spcPct val="110000"/>
                        </a:lnSpc>
                        <a:spcBef>
                          <a:spcPts val="0"/>
                        </a:spcBef>
                        <a:spcAft>
                          <a:spcPts val="1400"/>
                        </a:spcAft>
                      </a:pPr>
                      <a:r>
                        <a:rPr lang="en-US" sz="3000" b="1" kern="1400" dirty="0">
                          <a:ln>
                            <a:noFill/>
                          </a:ln>
                          <a:solidFill>
                            <a:srgbClr val="000000"/>
                          </a:solidFill>
                          <a:effectLst/>
                          <a:latin typeface="Calibri" panose="020F0502020204030204" pitchFamily="34" charset="0"/>
                        </a:rPr>
                        <a:t>Income and Expenses Quick Overview</a:t>
                      </a:r>
                      <a:endParaRPr lang="en-US" sz="1900" kern="1400" dirty="0">
                        <a:ln>
                          <a:noFill/>
                        </a:ln>
                        <a:solidFill>
                          <a:srgbClr val="000000"/>
                        </a:solidFill>
                        <a:effectLst/>
                        <a:latin typeface="Garamond" panose="02020404030301010803" pitchFamily="18" charset="0"/>
                      </a:endParaRPr>
                    </a:p>
                  </a:txBody>
                  <a:tcPr marL="17843" marR="17843" marT="178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E6"/>
                    </a:solidFill>
                  </a:tcPr>
                </a:tc>
                <a:extLst>
                  <a:ext uri="{0D108BD9-81ED-4DB2-BD59-A6C34878D82A}">
                    <a16:rowId xmlns:a16="http://schemas.microsoft.com/office/drawing/2014/main" val="104755961"/>
                  </a:ext>
                </a:extLst>
              </a:tr>
              <a:tr h="950675">
                <a:tc>
                  <a:txBody>
                    <a:bodyPr/>
                    <a:lstStyle/>
                    <a:p>
                      <a:pPr marR="0" indent="0" algn="ctr" rtl="0">
                        <a:lnSpc>
                          <a:spcPct val="110000"/>
                        </a:lnSpc>
                        <a:spcBef>
                          <a:spcPts val="0"/>
                        </a:spcBef>
                        <a:spcAft>
                          <a:spcPts val="1400"/>
                        </a:spcAft>
                      </a:pPr>
                      <a:r>
                        <a:rPr lang="en-CA" sz="2300" b="1" kern="1400" dirty="0">
                          <a:ln>
                            <a:noFill/>
                          </a:ln>
                          <a:solidFill>
                            <a:srgbClr val="000000"/>
                          </a:solidFill>
                          <a:effectLst/>
                          <a:latin typeface="Calibri" panose="020F0502020204030204" pitchFamily="34" charset="0"/>
                        </a:rPr>
                        <a:t>Donations Received 2016-2022  </a:t>
                      </a:r>
                    </a:p>
                    <a:p>
                      <a:pPr marR="0" indent="0" algn="ctr" rtl="0">
                        <a:lnSpc>
                          <a:spcPct val="110000"/>
                        </a:lnSpc>
                        <a:spcBef>
                          <a:spcPts val="0"/>
                        </a:spcBef>
                        <a:spcAft>
                          <a:spcPts val="1400"/>
                        </a:spcAft>
                      </a:pPr>
                      <a:r>
                        <a:rPr lang="en-CA" sz="2600" b="1" kern="1400" dirty="0">
                          <a:ln>
                            <a:noFill/>
                          </a:ln>
                          <a:solidFill>
                            <a:srgbClr val="000000"/>
                          </a:solidFill>
                          <a:effectLst/>
                          <a:latin typeface="Calibri" panose="020F0502020204030204" pitchFamily="34" charset="0"/>
                        </a:rPr>
                        <a:t>$1,406,009.90</a:t>
                      </a:r>
                      <a:endParaRPr lang="en-CA" sz="1900" kern="1400" dirty="0">
                        <a:ln>
                          <a:noFill/>
                        </a:ln>
                        <a:solidFill>
                          <a:srgbClr val="000000"/>
                        </a:solidFill>
                        <a:effectLst/>
                        <a:latin typeface="Garamond" panose="02020404030301010803" pitchFamily="18" charset="0"/>
                      </a:endParaRPr>
                    </a:p>
                  </a:txBody>
                  <a:tcPr marL="17797" marR="17797" marT="17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F5"/>
                    </a:solidFill>
                  </a:tcPr>
                </a:tc>
                <a:extLst>
                  <a:ext uri="{0D108BD9-81ED-4DB2-BD59-A6C34878D82A}">
                    <a16:rowId xmlns:a16="http://schemas.microsoft.com/office/drawing/2014/main" val="1108779563"/>
                  </a:ext>
                </a:extLst>
              </a:tr>
              <a:tr h="885114">
                <a:tc>
                  <a:txBody>
                    <a:bodyPr/>
                    <a:lstStyle/>
                    <a:p>
                      <a:pPr marR="0" indent="0" algn="ctr" rtl="0">
                        <a:lnSpc>
                          <a:spcPct val="110000"/>
                        </a:lnSpc>
                        <a:spcBef>
                          <a:spcPts val="0"/>
                        </a:spcBef>
                        <a:spcAft>
                          <a:spcPts val="1400"/>
                        </a:spcAft>
                      </a:pPr>
                      <a:r>
                        <a:rPr lang="en-US" sz="2300" b="1" kern="1400" dirty="0">
                          <a:ln>
                            <a:noFill/>
                          </a:ln>
                          <a:solidFill>
                            <a:srgbClr val="FF0000"/>
                          </a:solidFill>
                          <a:effectLst/>
                          <a:latin typeface="Calibri" panose="020F0502020204030204" pitchFamily="34" charset="0"/>
                        </a:rPr>
                        <a:t>Engineering and Construction Expenses 2017-2020                    (</a:t>
                      </a:r>
                      <a:r>
                        <a:rPr lang="en-US" sz="2600" b="1" kern="1400" dirty="0">
                          <a:ln>
                            <a:noFill/>
                          </a:ln>
                          <a:solidFill>
                            <a:srgbClr val="FF0000"/>
                          </a:solidFill>
                          <a:effectLst/>
                          <a:latin typeface="Calibri" panose="020F0502020204030204" pitchFamily="34" charset="0"/>
                        </a:rPr>
                        <a:t>$1,336,255.78) </a:t>
                      </a:r>
                      <a:endParaRPr lang="en-US" sz="1900" kern="1400" dirty="0">
                        <a:ln>
                          <a:noFill/>
                        </a:ln>
                        <a:solidFill>
                          <a:srgbClr val="000000"/>
                        </a:solidFill>
                        <a:effectLst/>
                        <a:latin typeface="Garamond" panose="02020404030301010803" pitchFamily="18" charset="0"/>
                      </a:endParaRPr>
                    </a:p>
                  </a:txBody>
                  <a:tcPr marL="17797" marR="17797" marT="17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F5"/>
                    </a:solidFill>
                  </a:tcPr>
                </a:tc>
                <a:extLst>
                  <a:ext uri="{0D108BD9-81ED-4DB2-BD59-A6C34878D82A}">
                    <a16:rowId xmlns:a16="http://schemas.microsoft.com/office/drawing/2014/main" val="1842801109"/>
                  </a:ext>
                </a:extLst>
              </a:tr>
              <a:tr h="950675">
                <a:tc>
                  <a:txBody>
                    <a:bodyPr/>
                    <a:lstStyle/>
                    <a:p>
                      <a:pPr marR="0" indent="0" algn="ctr" rtl="0">
                        <a:lnSpc>
                          <a:spcPct val="110000"/>
                        </a:lnSpc>
                        <a:spcBef>
                          <a:spcPts val="0"/>
                        </a:spcBef>
                        <a:spcAft>
                          <a:spcPts val="1400"/>
                        </a:spcAft>
                      </a:pPr>
                      <a:r>
                        <a:rPr lang="en-US" sz="2300" b="1" kern="1400" dirty="0">
                          <a:ln>
                            <a:noFill/>
                          </a:ln>
                          <a:solidFill>
                            <a:srgbClr val="000000"/>
                          </a:solidFill>
                          <a:effectLst/>
                          <a:latin typeface="Calibri" panose="020F0502020204030204" pitchFamily="34" charset="0"/>
                        </a:rPr>
                        <a:t>Total Cash-in-Hand as of April 30, 2020,             </a:t>
                      </a:r>
                    </a:p>
                    <a:p>
                      <a:pPr marR="0" indent="0" algn="ctr" rtl="0">
                        <a:lnSpc>
                          <a:spcPct val="110000"/>
                        </a:lnSpc>
                        <a:spcBef>
                          <a:spcPts val="0"/>
                        </a:spcBef>
                        <a:spcAft>
                          <a:spcPts val="1400"/>
                        </a:spcAft>
                      </a:pPr>
                      <a:r>
                        <a:rPr lang="en-US" sz="2600" b="1" kern="1400" dirty="0">
                          <a:ln>
                            <a:noFill/>
                          </a:ln>
                          <a:solidFill>
                            <a:srgbClr val="00B050"/>
                          </a:solidFill>
                          <a:effectLst/>
                          <a:latin typeface="Calibri" panose="020F0502020204030204" pitchFamily="34" charset="0"/>
                        </a:rPr>
                        <a:t>@340,677.03</a:t>
                      </a:r>
                      <a:endParaRPr lang="en-US" sz="1900" kern="1400" dirty="0">
                        <a:ln>
                          <a:noFill/>
                        </a:ln>
                        <a:solidFill>
                          <a:srgbClr val="000000"/>
                        </a:solidFill>
                        <a:effectLst/>
                        <a:latin typeface="Garamond" panose="02020404030301010803" pitchFamily="18" charset="0"/>
                      </a:endParaRPr>
                    </a:p>
                  </a:txBody>
                  <a:tcPr marL="17797" marR="17797" marT="17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F5"/>
                    </a:solidFill>
                  </a:tcPr>
                </a:tc>
                <a:extLst>
                  <a:ext uri="{0D108BD9-81ED-4DB2-BD59-A6C34878D82A}">
                    <a16:rowId xmlns:a16="http://schemas.microsoft.com/office/drawing/2014/main" val="4283116112"/>
                  </a:ext>
                </a:extLst>
              </a:tr>
              <a:tr h="950675">
                <a:tc>
                  <a:txBody>
                    <a:bodyPr/>
                    <a:lstStyle/>
                    <a:p>
                      <a:pPr marR="0" indent="0" algn="ctr" rtl="0">
                        <a:lnSpc>
                          <a:spcPct val="110000"/>
                        </a:lnSpc>
                        <a:spcBef>
                          <a:spcPts val="0"/>
                        </a:spcBef>
                        <a:spcAft>
                          <a:spcPts val="1400"/>
                        </a:spcAft>
                      </a:pPr>
                      <a:r>
                        <a:rPr lang="en-US" sz="2300" b="1" kern="1400" dirty="0">
                          <a:ln>
                            <a:noFill/>
                          </a:ln>
                          <a:solidFill>
                            <a:srgbClr val="000000"/>
                          </a:solidFill>
                          <a:effectLst/>
                          <a:latin typeface="Calibri" panose="020F0502020204030204" pitchFamily="34" charset="0"/>
                        </a:rPr>
                        <a:t>Upcoming Expenses to complete the current phase of the Project</a:t>
                      </a:r>
                    </a:p>
                    <a:p>
                      <a:pPr marR="0" indent="0" algn="ctr" rtl="0">
                        <a:lnSpc>
                          <a:spcPct val="110000"/>
                        </a:lnSpc>
                        <a:spcBef>
                          <a:spcPts val="0"/>
                        </a:spcBef>
                        <a:spcAft>
                          <a:spcPts val="1400"/>
                        </a:spcAft>
                      </a:pPr>
                      <a:r>
                        <a:rPr lang="en-US" sz="2600" b="1" kern="1400" dirty="0">
                          <a:ln>
                            <a:noFill/>
                          </a:ln>
                          <a:solidFill>
                            <a:srgbClr val="00B050"/>
                          </a:solidFill>
                          <a:effectLst/>
                          <a:latin typeface="Calibri" panose="020F0502020204030204" pitchFamily="34" charset="0"/>
                        </a:rPr>
                        <a:t>$800,000.00</a:t>
                      </a:r>
                      <a:endParaRPr lang="en-US" sz="1900" kern="1400" dirty="0">
                        <a:ln>
                          <a:noFill/>
                        </a:ln>
                        <a:solidFill>
                          <a:srgbClr val="000000"/>
                        </a:solidFill>
                        <a:effectLst/>
                        <a:latin typeface="Garamond" panose="02020404030301010803" pitchFamily="18" charset="0"/>
                      </a:endParaRPr>
                    </a:p>
                  </a:txBody>
                  <a:tcPr marL="17797" marR="17797" marT="17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F5"/>
                    </a:solidFill>
                  </a:tcPr>
                </a:tc>
                <a:extLst>
                  <a:ext uri="{0D108BD9-81ED-4DB2-BD59-A6C34878D82A}">
                    <a16:rowId xmlns:a16="http://schemas.microsoft.com/office/drawing/2014/main" val="2032688665"/>
                  </a:ext>
                </a:extLst>
              </a:tr>
            </a:tbl>
          </a:graphicData>
        </a:graphic>
      </p:graphicFrame>
      <p:sp>
        <p:nvSpPr>
          <p:cNvPr id="2" name="Title 1">
            <a:extLst>
              <a:ext uri="{FF2B5EF4-FFF2-40B4-BE49-F238E27FC236}">
                <a16:creationId xmlns:a16="http://schemas.microsoft.com/office/drawing/2014/main" id="{047721AD-8DEF-2F32-5762-4C53D4620AA6}"/>
              </a:ext>
            </a:extLst>
          </p:cNvPr>
          <p:cNvSpPr txBox="1">
            <a:spLocks/>
          </p:cNvSpPr>
          <p:nvPr/>
        </p:nvSpPr>
        <p:spPr bwMode="auto">
          <a:xfrm>
            <a:off x="1143000" y="274638"/>
            <a:ext cx="6400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CA" b="1" kern="0" dirty="0"/>
              <a:t>Fundraising Update</a:t>
            </a:r>
            <a:endParaRPr lang="en-CA" sz="2400" b="1" kern="0" dirty="0">
              <a:solidFill>
                <a:srgbClr val="FF0000"/>
              </a:solidFill>
            </a:endParaRPr>
          </a:p>
        </p:txBody>
      </p:sp>
    </p:spTree>
    <p:extLst>
      <p:ext uri="{BB962C8B-B14F-4D97-AF65-F5344CB8AC3E}">
        <p14:creationId xmlns:p14="http://schemas.microsoft.com/office/powerpoint/2010/main" val="1925738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Fundraising Update</a:t>
            </a:r>
            <a:endParaRPr lang="en-CA" sz="2400" b="1" dirty="0">
              <a:solidFill>
                <a:srgbClr val="FF0000"/>
              </a:solidFill>
            </a:endParaRPr>
          </a:p>
        </p:txBody>
      </p:sp>
      <p:sp>
        <p:nvSpPr>
          <p:cNvPr id="3" name="Content Placeholder 2"/>
          <p:cNvSpPr>
            <a:spLocks noGrp="1"/>
          </p:cNvSpPr>
          <p:nvPr>
            <p:ph idx="1"/>
          </p:nvPr>
        </p:nvSpPr>
        <p:spPr/>
        <p:txBody>
          <a:bodyPr/>
          <a:lstStyle/>
          <a:p>
            <a:pPr marL="0" lvl="0" indent="0" algn="ctr">
              <a:buNone/>
            </a:pPr>
            <a:r>
              <a:rPr lang="en-US" sz="8000" b="1" dirty="0">
                <a:solidFill>
                  <a:srgbClr val="FF0000"/>
                </a:solidFill>
              </a:rPr>
              <a:t>OUR ASK</a:t>
            </a:r>
          </a:p>
          <a:p>
            <a:pPr lvl="0"/>
            <a:r>
              <a:rPr lang="en-US" dirty="0"/>
              <a:t>Attend the fundraising event on Dec 10</a:t>
            </a:r>
          </a:p>
          <a:p>
            <a:pPr lvl="0"/>
            <a:r>
              <a:rPr lang="en-US" dirty="0"/>
              <a:t>Reach out to your family &amp; friends</a:t>
            </a:r>
          </a:p>
          <a:p>
            <a:pPr lvl="0"/>
            <a:r>
              <a:rPr lang="en-US" dirty="0"/>
              <a:t>Commit to raise $5000 for the masjid</a:t>
            </a:r>
          </a:p>
          <a:p>
            <a:pPr lvl="0"/>
            <a:r>
              <a:rPr lang="en-US" dirty="0"/>
              <a:t>Pray for the successful completion of new masjid project</a:t>
            </a:r>
          </a:p>
          <a:p>
            <a:pPr marL="0" lvl="0" indent="0" algn="ctr">
              <a:buNone/>
            </a:pPr>
            <a:endParaRPr lang="en-US" sz="8000" b="1" dirty="0">
              <a:solidFill>
                <a:srgbClr val="FF0000"/>
              </a:solidFill>
            </a:endParaRPr>
          </a:p>
          <a:p>
            <a:pPr lvl="1"/>
            <a:endParaRPr lang="en-CA" dirty="0"/>
          </a:p>
          <a:p>
            <a:pPr marL="0" lvl="0" indent="0">
              <a:buNone/>
            </a:pPr>
            <a:endParaRPr lang="en-CA" dirty="0"/>
          </a:p>
        </p:txBody>
      </p:sp>
    </p:spTree>
    <p:extLst>
      <p:ext uri="{BB962C8B-B14F-4D97-AF65-F5344CB8AC3E}">
        <p14:creationId xmlns:p14="http://schemas.microsoft.com/office/powerpoint/2010/main" val="2521587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28600" y="1066800"/>
            <a:ext cx="8839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ctr">
              <a:buNone/>
            </a:pPr>
            <a:endParaRPr lang="en-US" sz="4000" b="1" dirty="0"/>
          </a:p>
          <a:p>
            <a:pPr marL="0" indent="0" algn="ctr">
              <a:buNone/>
            </a:pPr>
            <a:r>
              <a:rPr lang="en-US" sz="4400" b="1" dirty="0"/>
              <a:t>Updates of events, initiatives</a:t>
            </a:r>
          </a:p>
          <a:p>
            <a:pPr marL="0" indent="0" algn="ctr">
              <a:buNone/>
            </a:pPr>
            <a:r>
              <a:rPr lang="en-US" sz="4400" b="1" dirty="0"/>
              <a:t>and </a:t>
            </a:r>
          </a:p>
          <a:p>
            <a:pPr marL="0" indent="0" algn="ctr">
              <a:buNone/>
            </a:pPr>
            <a:r>
              <a:rPr lang="en-US" sz="4400" b="1" dirty="0"/>
              <a:t>programs during COVID19</a:t>
            </a:r>
          </a:p>
          <a:p>
            <a:pPr marL="0" indent="0" algn="ctr">
              <a:buNone/>
            </a:pPr>
            <a:r>
              <a:rPr lang="en-US" sz="3600" b="1" dirty="0">
                <a:solidFill>
                  <a:srgbClr val="FF0000"/>
                </a:solidFill>
              </a:rPr>
              <a:t>Muhammed Sayyed</a:t>
            </a:r>
          </a:p>
          <a:p>
            <a:pPr marL="0" indent="0" algn="ctr">
              <a:buNone/>
            </a:pPr>
            <a:r>
              <a:rPr lang="en-US" sz="3600" b="1" dirty="0">
                <a:solidFill>
                  <a:srgbClr val="FF0000"/>
                </a:solidFill>
              </a:rPr>
              <a:t>Wasim Iqbal</a:t>
            </a:r>
            <a:endParaRPr lang="en-US" altLang="en-US" sz="5400" dirty="0"/>
          </a:p>
        </p:txBody>
      </p:sp>
    </p:spTree>
    <p:extLst>
      <p:ext uri="{BB962C8B-B14F-4D97-AF65-F5344CB8AC3E}">
        <p14:creationId xmlns:p14="http://schemas.microsoft.com/office/powerpoint/2010/main" val="3763092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28600" y="1295400"/>
            <a:ext cx="8839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en-US" dirty="0"/>
              <a:t>Newly designed Website to handle online registration and timely updates</a:t>
            </a:r>
            <a:endParaRPr lang="en-US" altLang="en-US" dirty="0"/>
          </a:p>
        </p:txBody>
      </p:sp>
      <p:sp>
        <p:nvSpPr>
          <p:cNvPr id="5" name="Rectangle 2"/>
          <p:cNvSpPr txBox="1">
            <a:spLocks noChangeArrowheads="1"/>
          </p:cNvSpPr>
          <p:nvPr/>
        </p:nvSpPr>
        <p:spPr bwMode="auto">
          <a:xfrm>
            <a:off x="533400" y="76200"/>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4000" b="1" kern="0" dirty="0"/>
              <a:t>Events and initiatives</a:t>
            </a:r>
            <a:endParaRPr lang="en-CA" sz="4000" kern="0" dirty="0">
              <a:solidFill>
                <a:srgbClr val="FF0000"/>
              </a:solidFill>
            </a:endParaRPr>
          </a:p>
        </p:txBody>
      </p:sp>
      <p:pic>
        <p:nvPicPr>
          <p:cNvPr id="3" name="Picture 2">
            <a:extLst>
              <a:ext uri="{FF2B5EF4-FFF2-40B4-BE49-F238E27FC236}">
                <a16:creationId xmlns:a16="http://schemas.microsoft.com/office/drawing/2014/main" id="{20F934A0-E89B-F776-6CAE-7261318BEB5B}"/>
              </a:ext>
            </a:extLst>
          </p:cNvPr>
          <p:cNvPicPr>
            <a:picLocks noChangeAspect="1"/>
          </p:cNvPicPr>
          <p:nvPr/>
        </p:nvPicPr>
        <p:blipFill>
          <a:blip r:embed="rId3"/>
          <a:stretch>
            <a:fillRect/>
          </a:stretch>
        </p:blipFill>
        <p:spPr>
          <a:xfrm>
            <a:off x="17206" y="2362200"/>
            <a:ext cx="9144000" cy="4583649"/>
          </a:xfrm>
          <a:prstGeom prst="rect">
            <a:avLst/>
          </a:prstGeom>
        </p:spPr>
      </p:pic>
    </p:spTree>
    <p:extLst>
      <p:ext uri="{BB962C8B-B14F-4D97-AF65-F5344CB8AC3E}">
        <p14:creationId xmlns:p14="http://schemas.microsoft.com/office/powerpoint/2010/main" val="1361905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76200"/>
            <a:ext cx="8153400" cy="1143000"/>
          </a:xfrm>
        </p:spPr>
        <p:txBody>
          <a:bodyPr/>
          <a:lstStyle/>
          <a:p>
            <a:r>
              <a:rPr lang="en-US" sz="4000" b="1" dirty="0"/>
              <a:t>Events and initiatives</a:t>
            </a:r>
            <a:endParaRPr lang="en-CA" sz="4000" dirty="0"/>
          </a:p>
        </p:txBody>
      </p:sp>
      <p:sp>
        <p:nvSpPr>
          <p:cNvPr id="11267" name="Rectangle 3"/>
          <p:cNvSpPr>
            <a:spLocks noChangeArrowheads="1"/>
          </p:cNvSpPr>
          <p:nvPr/>
        </p:nvSpPr>
        <p:spPr bwMode="auto">
          <a:xfrm>
            <a:off x="152400" y="1295400"/>
            <a:ext cx="8839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r>
              <a:rPr lang="en-US" sz="2400" b="1" dirty="0"/>
              <a:t>MSOG App for Apple &amp; Android</a:t>
            </a:r>
            <a:endParaRPr lang="en-CA" sz="2400" dirty="0"/>
          </a:p>
        </p:txBody>
      </p:sp>
      <p:pic>
        <p:nvPicPr>
          <p:cNvPr id="3" name="Picture 2" descr="A picture containing graphical user interface&#10;&#10;Description automatically generated">
            <a:extLst>
              <a:ext uri="{FF2B5EF4-FFF2-40B4-BE49-F238E27FC236}">
                <a16:creationId xmlns:a16="http://schemas.microsoft.com/office/drawing/2014/main" id="{2CFF027B-9981-8FF1-888F-302F284F48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287" y="1905000"/>
            <a:ext cx="2711168" cy="4383181"/>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4BF3A66B-BCD4-3E5E-B068-5D2292299F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1905452"/>
            <a:ext cx="2711168" cy="4383180"/>
          </a:xfrm>
          <a:prstGeom prst="rect">
            <a:avLst/>
          </a:prstGeom>
        </p:spPr>
      </p:pic>
      <p:pic>
        <p:nvPicPr>
          <p:cNvPr id="7" name="Picture 6" descr="Graphical user interface, website&#10;&#10;Description automatically generated">
            <a:extLst>
              <a:ext uri="{FF2B5EF4-FFF2-40B4-BE49-F238E27FC236}">
                <a16:creationId xmlns:a16="http://schemas.microsoft.com/office/drawing/2014/main" id="{4F3C6AE6-707F-9AF5-C2DB-FCE34E0805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4232" y="1905000"/>
            <a:ext cx="2711168" cy="4383183"/>
          </a:xfrm>
          <a:prstGeom prst="rect">
            <a:avLst/>
          </a:prstGeom>
        </p:spPr>
      </p:pic>
    </p:spTree>
    <p:extLst>
      <p:ext uri="{BB962C8B-B14F-4D97-AF65-F5344CB8AC3E}">
        <p14:creationId xmlns:p14="http://schemas.microsoft.com/office/powerpoint/2010/main" val="2362405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76200"/>
            <a:ext cx="8153400" cy="1143000"/>
          </a:xfrm>
        </p:spPr>
        <p:txBody>
          <a:bodyPr/>
          <a:lstStyle/>
          <a:p>
            <a:r>
              <a:rPr lang="en-US" sz="4000" b="1" dirty="0"/>
              <a:t>Events and initiatives</a:t>
            </a:r>
            <a:endParaRPr lang="en-CA" sz="4000" dirty="0"/>
          </a:p>
        </p:txBody>
      </p:sp>
      <p:sp>
        <p:nvSpPr>
          <p:cNvPr id="11267" name="Rectangle 3"/>
          <p:cNvSpPr>
            <a:spLocks noChangeArrowheads="1"/>
          </p:cNvSpPr>
          <p:nvPr/>
        </p:nvSpPr>
        <p:spPr bwMode="auto">
          <a:xfrm>
            <a:off x="152400" y="1295400"/>
            <a:ext cx="8839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r>
              <a:rPr lang="en-US" sz="2400" b="1" dirty="0"/>
              <a:t>MSOG App for Apple &amp; Android</a:t>
            </a:r>
            <a:endParaRPr lang="en-CA" sz="2400" dirty="0"/>
          </a:p>
        </p:txBody>
      </p:sp>
      <p:pic>
        <p:nvPicPr>
          <p:cNvPr id="3" name="Picture 2">
            <a:extLst>
              <a:ext uri="{FF2B5EF4-FFF2-40B4-BE49-F238E27FC236}">
                <a16:creationId xmlns:a16="http://schemas.microsoft.com/office/drawing/2014/main" id="{2CFF027B-9981-8FF1-888F-302F284F480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1000" y="1941419"/>
            <a:ext cx="2438400" cy="4383181"/>
          </a:xfrm>
          <a:prstGeom prst="rect">
            <a:avLst/>
          </a:prstGeom>
        </p:spPr>
      </p:pic>
      <p:pic>
        <p:nvPicPr>
          <p:cNvPr id="5" name="Picture 4">
            <a:extLst>
              <a:ext uri="{FF2B5EF4-FFF2-40B4-BE49-F238E27FC236}">
                <a16:creationId xmlns:a16="http://schemas.microsoft.com/office/drawing/2014/main" id="{4BF3A66B-BCD4-3E5E-B068-5D2292299F7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129910" y="1905452"/>
            <a:ext cx="2438400" cy="4383180"/>
          </a:xfrm>
          <a:prstGeom prst="rect">
            <a:avLst/>
          </a:prstGeom>
        </p:spPr>
      </p:pic>
      <p:pic>
        <p:nvPicPr>
          <p:cNvPr id="7" name="Picture 6">
            <a:extLst>
              <a:ext uri="{FF2B5EF4-FFF2-40B4-BE49-F238E27FC236}">
                <a16:creationId xmlns:a16="http://schemas.microsoft.com/office/drawing/2014/main" id="{4F3C6AE6-707F-9AF5-C2DB-FCE34E0805B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133743" y="1905000"/>
            <a:ext cx="2438400" cy="4383183"/>
          </a:xfrm>
          <a:prstGeom prst="rect">
            <a:avLst/>
          </a:prstGeom>
        </p:spPr>
      </p:pic>
    </p:spTree>
    <p:extLst>
      <p:ext uri="{BB962C8B-B14F-4D97-AF65-F5344CB8AC3E}">
        <p14:creationId xmlns:p14="http://schemas.microsoft.com/office/powerpoint/2010/main" val="1965491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143000" y="152400"/>
            <a:ext cx="6400800" cy="1143000"/>
          </a:xfrm>
        </p:spPr>
        <p:txBody>
          <a:bodyPr/>
          <a:lstStyle/>
          <a:p>
            <a:pPr eaLnBrk="1" hangingPunct="1"/>
            <a:r>
              <a:rPr lang="en-US" altLang="en-US" dirty="0"/>
              <a:t>AGENDA</a:t>
            </a:r>
          </a:p>
        </p:txBody>
      </p:sp>
      <p:sp>
        <p:nvSpPr>
          <p:cNvPr id="2" name="Rectangle 1"/>
          <p:cNvSpPr/>
          <p:nvPr/>
        </p:nvSpPr>
        <p:spPr>
          <a:xfrm>
            <a:off x="838200" y="1524000"/>
            <a:ext cx="8001000" cy="3293209"/>
          </a:xfrm>
          <a:prstGeom prst="rect">
            <a:avLst/>
          </a:prstGeom>
        </p:spPr>
        <p:txBody>
          <a:bodyPr wrap="square">
            <a:spAutoFit/>
          </a:bodyPr>
          <a:lstStyle/>
          <a:p>
            <a:pPr marL="514350" indent="-514350" algn="l">
              <a:buFont typeface="Arial" panose="020B0604020202020204" pitchFamily="34" charset="0"/>
              <a:buChar char="•"/>
            </a:pPr>
            <a:r>
              <a:rPr lang="en-CA" sz="3200" dirty="0">
                <a:solidFill>
                  <a:srgbClr val="222222"/>
                </a:solidFill>
              </a:rPr>
              <a:t>Financial statement 2021-2022</a:t>
            </a:r>
          </a:p>
          <a:p>
            <a:pPr marL="2286000" lvl="4" indent="-457200" algn="l">
              <a:buFont typeface="Wingdings" panose="05000000000000000000" pitchFamily="2" charset="2"/>
              <a:buChar char="Ø"/>
            </a:pPr>
            <a:r>
              <a:rPr lang="en-CA" sz="2000" b="1" dirty="0">
                <a:solidFill>
                  <a:srgbClr val="FF0000"/>
                </a:solidFill>
              </a:rPr>
              <a:t>Muhammed Sayyed</a:t>
            </a:r>
          </a:p>
          <a:p>
            <a:pPr marL="514350" indent="-514350" algn="l">
              <a:buFont typeface="Arial" panose="020B0604020202020204" pitchFamily="34" charset="0"/>
              <a:buChar char="•"/>
            </a:pPr>
            <a:r>
              <a:rPr lang="en-CA" sz="3200" dirty="0">
                <a:solidFill>
                  <a:srgbClr val="222222"/>
                </a:solidFill>
              </a:rPr>
              <a:t>Updates of initiatives &amp; projects 2020-22</a:t>
            </a:r>
          </a:p>
          <a:p>
            <a:pPr marL="2343150" lvl="4" indent="-514350" algn="l">
              <a:buFont typeface="Wingdings" panose="05000000000000000000" pitchFamily="2" charset="2"/>
              <a:buChar char="Ø"/>
            </a:pPr>
            <a:r>
              <a:rPr lang="en-CA" sz="2000" b="1" dirty="0">
                <a:solidFill>
                  <a:srgbClr val="FF0000"/>
                </a:solidFill>
              </a:rPr>
              <a:t>Multiple Presenters</a:t>
            </a:r>
          </a:p>
          <a:p>
            <a:pPr marL="514350" indent="-514350" algn="l">
              <a:buFont typeface="Arial" panose="020B0604020202020204" pitchFamily="34" charset="0"/>
              <a:buChar char="•"/>
            </a:pPr>
            <a:r>
              <a:rPr lang="en-CA" sz="3200" dirty="0">
                <a:solidFill>
                  <a:srgbClr val="222222"/>
                </a:solidFill>
              </a:rPr>
              <a:t>Meezan School Update </a:t>
            </a:r>
          </a:p>
          <a:p>
            <a:pPr marL="2343150" lvl="4" indent="-514350" algn="l">
              <a:buFont typeface="Wingdings" panose="05000000000000000000" pitchFamily="2" charset="2"/>
              <a:buChar char="Ø"/>
            </a:pPr>
            <a:r>
              <a:rPr lang="en-CA" sz="2000" b="1" dirty="0">
                <a:solidFill>
                  <a:srgbClr val="FF0000"/>
                </a:solidFill>
              </a:rPr>
              <a:t>Omar </a:t>
            </a:r>
            <a:r>
              <a:rPr lang="en-CA" sz="2000" b="1" dirty="0" err="1">
                <a:solidFill>
                  <a:srgbClr val="FF0000"/>
                </a:solidFill>
              </a:rPr>
              <a:t>Abdool</a:t>
            </a:r>
            <a:endParaRPr lang="en-CA" sz="2000" b="1" dirty="0">
              <a:solidFill>
                <a:srgbClr val="FF0000"/>
              </a:solidFill>
            </a:endParaRPr>
          </a:p>
          <a:p>
            <a:pPr marL="514350" indent="-514350" algn="l">
              <a:buFont typeface="Arial" panose="020B0604020202020204" pitchFamily="34" charset="0"/>
              <a:buChar char="•"/>
            </a:pPr>
            <a:r>
              <a:rPr lang="en-CA" sz="3200" dirty="0">
                <a:solidFill>
                  <a:srgbClr val="222222"/>
                </a:solidFill>
              </a:rPr>
              <a:t>Fundraising / Donations updates</a:t>
            </a:r>
          </a:p>
          <a:p>
            <a:pPr marL="2343150" lvl="4" indent="-514350" algn="l">
              <a:buFont typeface="Wingdings" panose="05000000000000000000" pitchFamily="2" charset="2"/>
              <a:buChar char="Ø"/>
            </a:pPr>
            <a:r>
              <a:rPr lang="en-CA" sz="2000" b="1" dirty="0">
                <a:solidFill>
                  <a:srgbClr val="FF0000"/>
                </a:solidFill>
              </a:rPr>
              <a:t>Saad </a:t>
            </a:r>
            <a:r>
              <a:rPr lang="en-CA" sz="2000" b="1" dirty="0" err="1">
                <a:solidFill>
                  <a:srgbClr val="FF0000"/>
                </a:solidFill>
              </a:rPr>
              <a:t>Enouri</a:t>
            </a:r>
            <a:endParaRPr lang="en-CA" sz="2000" b="1" dirty="0">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76200"/>
            <a:ext cx="7162800" cy="1143000"/>
          </a:xfrm>
        </p:spPr>
        <p:txBody>
          <a:bodyPr/>
          <a:lstStyle/>
          <a:p>
            <a:r>
              <a:rPr lang="en-US" sz="4000" b="1" dirty="0"/>
              <a:t>Events, Initiatives, &amp; Programs</a:t>
            </a:r>
            <a:endParaRPr lang="en-CA" sz="4000" dirty="0"/>
          </a:p>
        </p:txBody>
      </p:sp>
      <p:sp>
        <p:nvSpPr>
          <p:cNvPr id="11267" name="Rectangle 3"/>
          <p:cNvSpPr>
            <a:spLocks noChangeArrowheads="1"/>
          </p:cNvSpPr>
          <p:nvPr/>
        </p:nvSpPr>
        <p:spPr bwMode="auto">
          <a:xfrm>
            <a:off x="152400" y="1371600"/>
            <a:ext cx="8839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r>
              <a:rPr lang="en-US" sz="2400" b="1" dirty="0"/>
              <a:t>Building Bridge event (Jan 2020):</a:t>
            </a:r>
            <a:r>
              <a:rPr lang="en-US" sz="2400" dirty="0"/>
              <a:t> an important social event to engage with other communities and organization in Guelph and to recognize individuals who have made a great contribution to the community. “</a:t>
            </a:r>
            <a:r>
              <a:rPr lang="en-US" sz="2400" i="1" dirty="0"/>
              <a:t>It is noteworthy that the Guelph Mercury described the MSOG as a "unifying force" within the City in response to the Society's first "Building Bridges" event held in December 2015 at the Hanlon Convention Centre</a:t>
            </a:r>
            <a:r>
              <a:rPr lang="en-US" sz="2400" dirty="0"/>
              <a:t>”.   </a:t>
            </a:r>
            <a:endParaRPr lang="en-CA" sz="2400" dirty="0"/>
          </a:p>
          <a:p>
            <a:r>
              <a:rPr lang="en-US" sz="2400" dirty="0"/>
              <a:t>The event was held at the conference hall at Delta Hotel, Guelph with over 300 attendances from various communities and organization in Guelph.</a:t>
            </a:r>
          </a:p>
          <a:p>
            <a:r>
              <a:rPr lang="en-US" sz="2400" b="1" dirty="0"/>
              <a:t>Next to be held in Jan 2023 </a:t>
            </a:r>
            <a:r>
              <a:rPr lang="en-US" sz="2400" b="1" dirty="0" err="1"/>
              <a:t>InshaAllah</a:t>
            </a:r>
            <a:endParaRPr lang="en-CA" sz="2400" dirty="0"/>
          </a:p>
        </p:txBody>
      </p:sp>
    </p:spTree>
    <p:extLst>
      <p:ext uri="{BB962C8B-B14F-4D97-AF65-F5344CB8AC3E}">
        <p14:creationId xmlns:p14="http://schemas.microsoft.com/office/powerpoint/2010/main" val="445230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76200"/>
            <a:ext cx="7086600" cy="1143000"/>
          </a:xfrm>
        </p:spPr>
        <p:txBody>
          <a:bodyPr/>
          <a:lstStyle/>
          <a:p>
            <a:r>
              <a:rPr lang="en-US" sz="4000" b="1" dirty="0"/>
              <a:t>Events, Initiatives, &amp; Programs</a:t>
            </a:r>
            <a:endParaRPr lang="en-CA" sz="4000" dirty="0"/>
          </a:p>
        </p:txBody>
      </p:sp>
      <p:sp>
        <p:nvSpPr>
          <p:cNvPr id="11267" name="Rectangle 3"/>
          <p:cNvSpPr>
            <a:spLocks noChangeArrowheads="1"/>
          </p:cNvSpPr>
          <p:nvPr/>
        </p:nvSpPr>
        <p:spPr bwMode="auto">
          <a:xfrm>
            <a:off x="152400" y="1600200"/>
            <a:ext cx="8839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r>
              <a:rPr lang="en-US" sz="2400" b="1" dirty="0"/>
              <a:t>Weekly Gymnasium for the Youth</a:t>
            </a:r>
            <a:endParaRPr lang="en-CA" sz="2400" dirty="0"/>
          </a:p>
          <a:p>
            <a:pPr lvl="1"/>
            <a:r>
              <a:rPr lang="en-US" sz="2000" dirty="0"/>
              <a:t>MSOG has arranged John McCrea School for weekly youth activities</a:t>
            </a:r>
            <a:endParaRPr lang="en-CA" sz="2000" dirty="0"/>
          </a:p>
          <a:p>
            <a:pPr lvl="0"/>
            <a:r>
              <a:rPr lang="en-US" sz="2800" dirty="0"/>
              <a:t> </a:t>
            </a:r>
            <a:r>
              <a:rPr lang="en-US" sz="2400" b="1" dirty="0"/>
              <a:t>Monthly Youth Programs by Imam Mubeen</a:t>
            </a:r>
            <a:endParaRPr lang="en-CA" sz="2400" dirty="0"/>
          </a:p>
          <a:p>
            <a:pPr lvl="1"/>
            <a:r>
              <a:rPr lang="en-US" sz="1800" dirty="0"/>
              <a:t>MSOG is holding monthly youth program with Imam Mubeen to address the challenges faced by our youth in this day n age.</a:t>
            </a:r>
          </a:p>
          <a:p>
            <a:pPr lvl="0"/>
            <a:r>
              <a:rPr lang="en-US" sz="2800" dirty="0"/>
              <a:t> </a:t>
            </a:r>
            <a:r>
              <a:rPr lang="en-US" sz="2400" b="1" dirty="0"/>
              <a:t>Arabic Language program</a:t>
            </a:r>
            <a:endParaRPr lang="en-CA" sz="2400" dirty="0"/>
          </a:p>
          <a:p>
            <a:pPr lvl="1"/>
            <a:r>
              <a:rPr lang="en-US" sz="1800" dirty="0"/>
              <a:t>MSOG has arranged a weekly Arabic learning program of children under the age of 14 for Arabic speaking children</a:t>
            </a:r>
          </a:p>
          <a:p>
            <a:pPr lvl="0"/>
            <a:r>
              <a:rPr lang="en-US" sz="2800" dirty="0"/>
              <a:t> </a:t>
            </a:r>
            <a:r>
              <a:rPr lang="en-US" sz="2400" b="1" dirty="0"/>
              <a:t>Islam for Young Scholars</a:t>
            </a:r>
            <a:endParaRPr lang="en-CA" sz="2400" dirty="0"/>
          </a:p>
          <a:p>
            <a:pPr lvl="1"/>
            <a:r>
              <a:rPr lang="en-US" sz="1800" dirty="0"/>
              <a:t>Weekend Islamic School for the children born in year 2014 </a:t>
            </a:r>
          </a:p>
          <a:p>
            <a:pPr lvl="0"/>
            <a:r>
              <a:rPr lang="en-US" sz="2400" b="1" dirty="0" err="1"/>
              <a:t>Alqaeda</a:t>
            </a:r>
            <a:r>
              <a:rPr lang="en-US" sz="2400" b="1" dirty="0"/>
              <a:t> al </a:t>
            </a:r>
            <a:r>
              <a:rPr lang="en-US" sz="2400" b="1" dirty="0" err="1"/>
              <a:t>Noorani</a:t>
            </a:r>
            <a:r>
              <a:rPr lang="en-US" sz="2400" b="1" dirty="0"/>
              <a:t> &amp; Arabic Language</a:t>
            </a:r>
            <a:endParaRPr lang="en-CA" sz="2400" dirty="0"/>
          </a:p>
          <a:p>
            <a:pPr lvl="1"/>
            <a:r>
              <a:rPr lang="en-US" sz="1800" dirty="0"/>
              <a:t>Friday and Saturday program for Arabic and learn essential </a:t>
            </a:r>
            <a:r>
              <a:rPr lang="en-US" sz="1800" dirty="0" err="1"/>
              <a:t>duas</a:t>
            </a:r>
            <a:r>
              <a:rPr lang="en-US" sz="1800" dirty="0"/>
              <a:t> and Quran for Non-Arabic speaking children</a:t>
            </a:r>
          </a:p>
          <a:p>
            <a:pPr lvl="1"/>
            <a:endParaRPr lang="en-US" sz="1800" dirty="0"/>
          </a:p>
        </p:txBody>
      </p:sp>
    </p:spTree>
    <p:extLst>
      <p:ext uri="{BB962C8B-B14F-4D97-AF65-F5344CB8AC3E}">
        <p14:creationId xmlns:p14="http://schemas.microsoft.com/office/powerpoint/2010/main" val="964001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76200"/>
            <a:ext cx="7086600" cy="1143000"/>
          </a:xfrm>
        </p:spPr>
        <p:txBody>
          <a:bodyPr/>
          <a:lstStyle/>
          <a:p>
            <a:r>
              <a:rPr lang="en-US" sz="4000" b="1" dirty="0"/>
              <a:t>Events, Initiatives, &amp; Programs</a:t>
            </a:r>
            <a:endParaRPr lang="en-CA" sz="4000" dirty="0"/>
          </a:p>
        </p:txBody>
      </p:sp>
      <p:sp>
        <p:nvSpPr>
          <p:cNvPr id="11267" name="Rectangle 3"/>
          <p:cNvSpPr>
            <a:spLocks noChangeArrowheads="1"/>
          </p:cNvSpPr>
          <p:nvPr/>
        </p:nvSpPr>
        <p:spPr bwMode="auto">
          <a:xfrm>
            <a:off x="152400" y="1600200"/>
            <a:ext cx="8839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r>
              <a:rPr lang="en-US" sz="2800" dirty="0"/>
              <a:t> </a:t>
            </a:r>
            <a:r>
              <a:rPr lang="en-US" sz="2400" b="1" dirty="0"/>
              <a:t>Islamic Studies and Quran Reading</a:t>
            </a:r>
            <a:endParaRPr lang="en-CA" sz="2400" dirty="0"/>
          </a:p>
          <a:p>
            <a:pPr lvl="1"/>
            <a:r>
              <a:rPr lang="en-US" sz="1800" dirty="0"/>
              <a:t>MSOG is holding monthly youth program with Imam Mubeen to address the challenges faced by our youth in this day n age.</a:t>
            </a:r>
          </a:p>
          <a:p>
            <a:pPr lvl="0"/>
            <a:r>
              <a:rPr lang="en-US" sz="2800" dirty="0"/>
              <a:t> </a:t>
            </a:r>
            <a:r>
              <a:rPr lang="en-US" sz="2400" b="1" dirty="0"/>
              <a:t>Girls Club</a:t>
            </a:r>
            <a:endParaRPr lang="en-CA" sz="2400" dirty="0"/>
          </a:p>
          <a:p>
            <a:pPr lvl="1"/>
            <a:r>
              <a:rPr lang="en-US" sz="1800" dirty="0"/>
              <a:t>Girls club juniors and Girls club youth (50+ students)</a:t>
            </a:r>
          </a:p>
          <a:p>
            <a:pPr lvl="1"/>
            <a:r>
              <a:rPr lang="en-US" sz="1800" dirty="0"/>
              <a:t>Every Friday there is program girls organized by Dr. Nahla Saeed</a:t>
            </a:r>
          </a:p>
          <a:p>
            <a:pPr lvl="0"/>
            <a:r>
              <a:rPr lang="en-US" sz="2800" dirty="0"/>
              <a:t> </a:t>
            </a:r>
            <a:r>
              <a:rPr lang="en-US" sz="2400" b="1" dirty="0" err="1"/>
              <a:t>Hifz</a:t>
            </a:r>
            <a:r>
              <a:rPr lang="en-US" sz="2400" b="1" dirty="0"/>
              <a:t> Program by Imam Ibrahim </a:t>
            </a:r>
            <a:r>
              <a:rPr lang="en-US" sz="2400" b="1" dirty="0" err="1"/>
              <a:t>Gangat</a:t>
            </a:r>
            <a:endParaRPr lang="en-CA" sz="2400" dirty="0"/>
          </a:p>
          <a:p>
            <a:pPr lvl="1"/>
            <a:r>
              <a:rPr lang="en-US" sz="1800" dirty="0"/>
              <a:t>There is a daily </a:t>
            </a:r>
            <a:r>
              <a:rPr lang="en-US" sz="1800" dirty="0" err="1"/>
              <a:t>hifz</a:t>
            </a:r>
            <a:r>
              <a:rPr lang="en-US" sz="1800" dirty="0"/>
              <a:t> program for those who are interested</a:t>
            </a:r>
          </a:p>
          <a:p>
            <a:pPr lvl="0"/>
            <a:r>
              <a:rPr lang="en-US" sz="2800" dirty="0"/>
              <a:t> </a:t>
            </a:r>
            <a:r>
              <a:rPr lang="en-US" sz="2400" b="1" dirty="0"/>
              <a:t>Meezan School</a:t>
            </a:r>
            <a:endParaRPr lang="en-CA" sz="2400" dirty="0"/>
          </a:p>
          <a:p>
            <a:pPr lvl="1"/>
            <a:r>
              <a:rPr lang="en-US" sz="1800" dirty="0"/>
              <a:t>First Islamic School of Guelph operated by MSOG (</a:t>
            </a:r>
            <a:r>
              <a:rPr lang="en-US" sz="1800" b="1" dirty="0">
                <a:solidFill>
                  <a:srgbClr val="FF0000"/>
                </a:solidFill>
              </a:rPr>
              <a:t>Omar </a:t>
            </a:r>
            <a:r>
              <a:rPr lang="en-US" sz="1800" b="1" dirty="0" err="1">
                <a:solidFill>
                  <a:srgbClr val="FF0000"/>
                </a:solidFill>
              </a:rPr>
              <a:t>Abdool</a:t>
            </a:r>
            <a:r>
              <a:rPr lang="en-US" sz="1800" b="1" dirty="0">
                <a:solidFill>
                  <a:srgbClr val="FF0000"/>
                </a:solidFill>
              </a:rPr>
              <a:t> to give brief overview of the School</a:t>
            </a:r>
            <a:r>
              <a:rPr lang="en-US" sz="1800" dirty="0"/>
              <a:t>)</a:t>
            </a:r>
          </a:p>
          <a:p>
            <a:pPr lvl="1"/>
            <a:endParaRPr lang="en-US" sz="1800" dirty="0"/>
          </a:p>
          <a:p>
            <a:pPr marL="457200" lvl="1" indent="0">
              <a:buNone/>
            </a:pPr>
            <a:endParaRPr lang="en-US" sz="1800" dirty="0"/>
          </a:p>
        </p:txBody>
      </p:sp>
    </p:spTree>
    <p:extLst>
      <p:ext uri="{BB962C8B-B14F-4D97-AF65-F5344CB8AC3E}">
        <p14:creationId xmlns:p14="http://schemas.microsoft.com/office/powerpoint/2010/main" val="3182819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76200"/>
            <a:ext cx="7086600" cy="1143000"/>
          </a:xfrm>
        </p:spPr>
        <p:txBody>
          <a:bodyPr/>
          <a:lstStyle/>
          <a:p>
            <a:r>
              <a:rPr lang="en-US" sz="4000" b="1" dirty="0"/>
              <a:t>Events, Initiatives, &amp; Programs</a:t>
            </a:r>
            <a:endParaRPr lang="en-CA" sz="4000" dirty="0"/>
          </a:p>
        </p:txBody>
      </p:sp>
      <p:sp>
        <p:nvSpPr>
          <p:cNvPr id="11267" name="Rectangle 3"/>
          <p:cNvSpPr>
            <a:spLocks noChangeArrowheads="1"/>
          </p:cNvSpPr>
          <p:nvPr/>
        </p:nvSpPr>
        <p:spPr bwMode="auto">
          <a:xfrm>
            <a:off x="152400" y="1371600"/>
            <a:ext cx="8839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r>
              <a:rPr lang="en-US" sz="2400" b="1" dirty="0"/>
              <a:t>Summer Camp (July to August 2022)</a:t>
            </a:r>
            <a:endParaRPr lang="en-CA" sz="2400" dirty="0"/>
          </a:p>
          <a:p>
            <a:pPr lvl="1"/>
            <a:r>
              <a:rPr lang="en-US" sz="1800" dirty="0"/>
              <a:t>A successful summer camp managed by Imam Mubeen was held at MSOG facility.</a:t>
            </a:r>
            <a:r>
              <a:rPr lang="en-US" sz="1800" b="1" dirty="0"/>
              <a:t> </a:t>
            </a:r>
          </a:p>
          <a:p>
            <a:pPr lvl="0"/>
            <a:r>
              <a:rPr lang="en-US" sz="2400" b="1" dirty="0"/>
              <a:t>Annual BBQ event (September 2022)</a:t>
            </a:r>
            <a:endParaRPr lang="en-CA" sz="2400" dirty="0"/>
          </a:p>
          <a:p>
            <a:pPr lvl="1"/>
            <a:r>
              <a:rPr lang="en-US" sz="1800" dirty="0"/>
              <a:t>Included delicious food, entertainment and socializing activities.  A great way to meet our neighbours who live around the Masjid. We had a great turnout from neighbors and larger community of Guelph, who were invited to join us.</a:t>
            </a:r>
          </a:p>
          <a:p>
            <a:pPr lvl="0"/>
            <a:r>
              <a:rPr lang="en-US" sz="2400" b="1" dirty="0"/>
              <a:t>Eid al Adah event (July 2022)</a:t>
            </a:r>
            <a:r>
              <a:rPr lang="en-US" sz="2400" dirty="0"/>
              <a:t> </a:t>
            </a:r>
            <a:endParaRPr lang="en-CA" sz="2400" dirty="0"/>
          </a:p>
          <a:p>
            <a:pPr lvl="1"/>
            <a:r>
              <a:rPr lang="en-US" sz="1800" dirty="0"/>
              <a:t>In addition to Eid Day Prayers and socializing we include an initiative of Halal meat donation to food bank, Lakeside Hope House, and Welcome drop-in Centre.</a:t>
            </a:r>
            <a:endParaRPr lang="en-CA" sz="1800" dirty="0"/>
          </a:p>
          <a:p>
            <a:pPr lvl="1"/>
            <a:endParaRPr lang="en-CA" sz="1800" dirty="0"/>
          </a:p>
          <a:p>
            <a:pPr lvl="1"/>
            <a:endParaRPr lang="en-US" sz="1800" dirty="0"/>
          </a:p>
        </p:txBody>
      </p:sp>
      <p:sp>
        <p:nvSpPr>
          <p:cNvPr id="3" name="TextBox 2">
            <a:extLst>
              <a:ext uri="{FF2B5EF4-FFF2-40B4-BE49-F238E27FC236}">
                <a16:creationId xmlns:a16="http://schemas.microsoft.com/office/drawing/2014/main" id="{D76C5FA2-5861-65E9-C74A-7003351D3879}"/>
              </a:ext>
            </a:extLst>
          </p:cNvPr>
          <p:cNvSpPr txBox="1"/>
          <p:nvPr/>
        </p:nvSpPr>
        <p:spPr>
          <a:xfrm>
            <a:off x="531470" y="5105400"/>
            <a:ext cx="8231529" cy="1569660"/>
          </a:xfrm>
          <a:prstGeom prst="rect">
            <a:avLst/>
          </a:prstGeom>
          <a:noFill/>
        </p:spPr>
        <p:txBody>
          <a:bodyPr wrap="square">
            <a:spAutoFit/>
          </a:bodyPr>
          <a:lstStyle/>
          <a:p>
            <a:r>
              <a:rPr lang="en-US" sz="3200" b="1" i="1" u="sng" dirty="0">
                <a:solidFill>
                  <a:srgbClr val="00B050"/>
                </a:solidFill>
              </a:rPr>
              <a:t>All these activities and events are self-funded or funded through sponsorship.  No money is taken from masjid account.</a:t>
            </a:r>
            <a:endParaRPr lang="en-CA" sz="3200" dirty="0">
              <a:solidFill>
                <a:srgbClr val="00B050"/>
              </a:solidFill>
            </a:endParaRPr>
          </a:p>
        </p:txBody>
      </p:sp>
    </p:spTree>
    <p:extLst>
      <p:ext uri="{BB962C8B-B14F-4D97-AF65-F5344CB8AC3E}">
        <p14:creationId xmlns:p14="http://schemas.microsoft.com/office/powerpoint/2010/main" val="2089078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76200"/>
            <a:ext cx="7086600" cy="1143000"/>
          </a:xfrm>
        </p:spPr>
        <p:txBody>
          <a:bodyPr/>
          <a:lstStyle/>
          <a:p>
            <a:r>
              <a:rPr lang="en-US" sz="4000" b="1" dirty="0"/>
              <a:t>Events, Initiatives, &amp; Programs</a:t>
            </a:r>
            <a:endParaRPr lang="en-CA" sz="4000" dirty="0"/>
          </a:p>
        </p:txBody>
      </p:sp>
      <p:sp>
        <p:nvSpPr>
          <p:cNvPr id="11267" name="Rectangle 3"/>
          <p:cNvSpPr>
            <a:spLocks noChangeArrowheads="1"/>
          </p:cNvSpPr>
          <p:nvPr/>
        </p:nvSpPr>
        <p:spPr bwMode="auto">
          <a:xfrm>
            <a:off x="152400" y="1600200"/>
            <a:ext cx="8839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en-US" sz="2400" b="1" dirty="0"/>
              <a:t>Some other initiatives include but not limited to:</a:t>
            </a:r>
            <a:endParaRPr lang="en-CA" sz="2400" dirty="0"/>
          </a:p>
          <a:p>
            <a:pPr lvl="1"/>
            <a:r>
              <a:rPr lang="en-US" sz="2200" dirty="0"/>
              <a:t>Host of condolence/ vigil event for London family.</a:t>
            </a:r>
          </a:p>
          <a:p>
            <a:pPr lvl="1"/>
            <a:r>
              <a:rPr lang="en-US" sz="2200" dirty="0"/>
              <a:t>Setting up anti-racism funds to tackle racism faced by Muslims.</a:t>
            </a:r>
            <a:endParaRPr lang="en-CA" sz="2200" dirty="0"/>
          </a:p>
          <a:p>
            <a:pPr lvl="1"/>
            <a:r>
              <a:rPr lang="en-US" sz="2200" dirty="0"/>
              <a:t>Regular Multi-faith and school group visits to our facility.</a:t>
            </a:r>
            <a:endParaRPr lang="en-CA" sz="2200" dirty="0"/>
          </a:p>
          <a:p>
            <a:pPr lvl="1"/>
            <a:r>
              <a:rPr lang="en-US" sz="2200" dirty="0"/>
              <a:t>Outreach to school board, as well as visiting schools resulting on Friday and daily prayers arrangement for high school student.</a:t>
            </a:r>
          </a:p>
          <a:p>
            <a:pPr lvl="1"/>
            <a:r>
              <a:rPr lang="en-US" sz="2200" dirty="0"/>
              <a:t>Sitting at the different boards of community agencies to represent Muslims perspective </a:t>
            </a:r>
          </a:p>
          <a:p>
            <a:pPr lvl="1"/>
            <a:endParaRPr lang="en-CA" sz="2200" dirty="0"/>
          </a:p>
        </p:txBody>
      </p:sp>
    </p:spTree>
    <p:extLst>
      <p:ext uri="{BB962C8B-B14F-4D97-AF65-F5344CB8AC3E}">
        <p14:creationId xmlns:p14="http://schemas.microsoft.com/office/powerpoint/2010/main" val="3867732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76200"/>
            <a:ext cx="7086600" cy="1143000"/>
          </a:xfrm>
        </p:spPr>
        <p:txBody>
          <a:bodyPr/>
          <a:lstStyle/>
          <a:p>
            <a:r>
              <a:rPr lang="en-US" sz="4000" b="1" dirty="0"/>
              <a:t>Events, Initiatives, &amp; Programs</a:t>
            </a:r>
            <a:endParaRPr lang="en-CA" sz="4000" dirty="0"/>
          </a:p>
        </p:txBody>
      </p:sp>
      <p:sp>
        <p:nvSpPr>
          <p:cNvPr id="11267" name="Rectangle 3"/>
          <p:cNvSpPr>
            <a:spLocks noChangeArrowheads="1"/>
          </p:cNvSpPr>
          <p:nvPr/>
        </p:nvSpPr>
        <p:spPr bwMode="auto">
          <a:xfrm>
            <a:off x="152400" y="1600200"/>
            <a:ext cx="8839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en-US" sz="2400" b="1" dirty="0"/>
              <a:t>Corporate Matching Gift Program</a:t>
            </a:r>
            <a:endParaRPr lang="en-CA" sz="2400" dirty="0"/>
          </a:p>
          <a:p>
            <a:pPr lvl="1"/>
            <a:r>
              <a:rPr lang="en-US" sz="2200" dirty="0"/>
              <a:t>Corporate matching gifts are a type of philanthropy in which companies financially match donations that their employees make to nonprofit organizations. When an employee donates, they’ll request the matching gift from their employer, who then makes their own donation. Companies usually match donations at a 1:1 ratio, but some will match at a 2:1, 3:1, or even a 4:1 ratio</a:t>
            </a:r>
          </a:p>
        </p:txBody>
      </p:sp>
      <p:pic>
        <p:nvPicPr>
          <p:cNvPr id="1028" name="Picture 4">
            <a:extLst>
              <a:ext uri="{FF2B5EF4-FFF2-40B4-BE49-F238E27FC236}">
                <a16:creationId xmlns:a16="http://schemas.microsoft.com/office/drawing/2014/main" id="{AC8A9342-C360-8097-1770-5D902F6DA7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0744" y="4186989"/>
            <a:ext cx="1979644" cy="11977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bout Johnson &amp; Johnson | Johnson &amp; Johnson">
            <a:extLst>
              <a:ext uri="{FF2B5EF4-FFF2-40B4-BE49-F238E27FC236}">
                <a16:creationId xmlns:a16="http://schemas.microsoft.com/office/drawing/2014/main" id="{4719CF33-BF06-2EE0-C074-B428683A56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5625" y="5137078"/>
            <a:ext cx="295275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elcome to Costco Wholesale">
            <a:extLst>
              <a:ext uri="{FF2B5EF4-FFF2-40B4-BE49-F238E27FC236}">
                <a16:creationId xmlns:a16="http://schemas.microsoft.com/office/drawing/2014/main" id="{F7AC6B2D-31D8-C3BA-E292-5AAB7805C7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4191000"/>
            <a:ext cx="3295505" cy="94607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BC - Home | Facebook">
            <a:extLst>
              <a:ext uri="{FF2B5EF4-FFF2-40B4-BE49-F238E27FC236}">
                <a16:creationId xmlns:a16="http://schemas.microsoft.com/office/drawing/2014/main" id="{F1D5B735-05FF-3B54-9D45-F22B36183C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839" y="460408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Logos and Resources | United Way East Ontario">
            <a:extLst>
              <a:ext uri="{FF2B5EF4-FFF2-40B4-BE49-F238E27FC236}">
                <a16:creationId xmlns:a16="http://schemas.microsoft.com/office/drawing/2014/main" id="{07E94B3D-C15F-FC79-FBEE-F5B7604B66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5137078"/>
            <a:ext cx="299085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953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76200"/>
            <a:ext cx="7086600" cy="1143000"/>
          </a:xfrm>
        </p:spPr>
        <p:txBody>
          <a:bodyPr/>
          <a:lstStyle/>
          <a:p>
            <a:r>
              <a:rPr lang="en-US" sz="4000" b="1" dirty="0"/>
              <a:t>Events, Initiatives, &amp; Programs</a:t>
            </a:r>
            <a:endParaRPr lang="en-CA" sz="4000" dirty="0"/>
          </a:p>
        </p:txBody>
      </p:sp>
      <p:sp>
        <p:nvSpPr>
          <p:cNvPr id="11267" name="Rectangle 3"/>
          <p:cNvSpPr>
            <a:spLocks noChangeArrowheads="1"/>
          </p:cNvSpPr>
          <p:nvPr/>
        </p:nvSpPr>
        <p:spPr bwMode="auto">
          <a:xfrm>
            <a:off x="152400" y="1600200"/>
            <a:ext cx="883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en-US" sz="2400" b="1" dirty="0"/>
              <a:t>Grants, Donations, and Scholarships by MSOG</a:t>
            </a:r>
            <a:endParaRPr lang="en-CA" sz="2400" dirty="0"/>
          </a:p>
          <a:p>
            <a:pPr lvl="1"/>
            <a:r>
              <a:rPr lang="en-US" sz="2200" dirty="0"/>
              <a:t>Guelph General Hospital</a:t>
            </a:r>
          </a:p>
          <a:p>
            <a:pPr lvl="1"/>
            <a:r>
              <a:rPr lang="en-US" sz="2200" dirty="0"/>
              <a:t>Hope House Guelph</a:t>
            </a:r>
          </a:p>
          <a:p>
            <a:pPr lvl="1"/>
            <a:r>
              <a:rPr lang="en-US" sz="2200" dirty="0"/>
              <a:t>Willow West Community Village</a:t>
            </a:r>
          </a:p>
          <a:p>
            <a:pPr lvl="1"/>
            <a:r>
              <a:rPr lang="en-US" sz="2200" dirty="0"/>
              <a:t>Food Bank of Guelph</a:t>
            </a:r>
          </a:p>
          <a:p>
            <a:pPr lvl="1"/>
            <a:r>
              <a:rPr lang="en-US" sz="2200" dirty="0"/>
              <a:t>Chalmers Guelph</a:t>
            </a:r>
          </a:p>
          <a:p>
            <a:pPr lvl="1"/>
            <a:r>
              <a:rPr lang="en-US" sz="2200" dirty="0"/>
              <a:t>University of Guelph</a:t>
            </a:r>
          </a:p>
          <a:p>
            <a:pPr lvl="1"/>
            <a:r>
              <a:rPr lang="en-US" sz="2200" dirty="0"/>
              <a:t>Wilfrid Laurier University</a:t>
            </a:r>
          </a:p>
          <a:p>
            <a:pPr lvl="1"/>
            <a:r>
              <a:rPr lang="en-US" sz="2200" dirty="0"/>
              <a:t>Upper Grand District School Board</a:t>
            </a:r>
          </a:p>
          <a:p>
            <a:pPr lvl="1"/>
            <a:r>
              <a:rPr lang="en-US" sz="2200" dirty="0"/>
              <a:t>Wellington County Catholic School Board</a:t>
            </a:r>
          </a:p>
          <a:p>
            <a:pPr marL="457200" lvl="1" indent="0" algn="ctr">
              <a:buNone/>
            </a:pPr>
            <a:r>
              <a:rPr lang="en-US" sz="2200" b="1" dirty="0">
                <a:solidFill>
                  <a:srgbClr val="FF0000"/>
                </a:solidFill>
              </a:rPr>
              <a:t>Your generous giving to The Foundation of Guelph General Hospital has now reached the Builder level of our Donor Wall. Thank you for your continued support.</a:t>
            </a:r>
          </a:p>
        </p:txBody>
      </p:sp>
    </p:spTree>
    <p:extLst>
      <p:ext uri="{BB962C8B-B14F-4D97-AF65-F5344CB8AC3E}">
        <p14:creationId xmlns:p14="http://schemas.microsoft.com/office/powerpoint/2010/main" val="1551655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76200"/>
            <a:ext cx="8153400" cy="1143000"/>
          </a:xfrm>
        </p:spPr>
        <p:txBody>
          <a:bodyPr/>
          <a:lstStyle/>
          <a:p>
            <a:r>
              <a:rPr lang="en-US" sz="4000" b="1" dirty="0"/>
              <a:t>Outcome &amp; Results</a:t>
            </a:r>
            <a:br>
              <a:rPr lang="en-US" sz="4000" b="1" dirty="0"/>
            </a:br>
            <a:r>
              <a:rPr lang="en-US" sz="2400" b="1" dirty="0">
                <a:solidFill>
                  <a:srgbClr val="FF0000"/>
                </a:solidFill>
              </a:rPr>
              <a:t>Dr. Farooq Ahmed</a:t>
            </a:r>
            <a:endParaRPr lang="en-CA" sz="2400" dirty="0">
              <a:solidFill>
                <a:srgbClr val="FF0000"/>
              </a:solidFill>
            </a:endParaRPr>
          </a:p>
        </p:txBody>
      </p:sp>
      <p:sp>
        <p:nvSpPr>
          <p:cNvPr id="11267" name="Rectangle 3"/>
          <p:cNvSpPr>
            <a:spLocks noChangeArrowheads="1"/>
          </p:cNvSpPr>
          <p:nvPr/>
        </p:nvSpPr>
        <p:spPr bwMode="auto">
          <a:xfrm>
            <a:off x="152400" y="1600200"/>
            <a:ext cx="8839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r>
              <a:rPr lang="en-US" sz="2400" dirty="0"/>
              <a:t>Events hosted by the MSOG have resulted in many requests for more information on Islam and invitations to join other local community organizations ensuring that the Muslim community has a greater voice and representation in social and political landscape. Our events are covered locally by media and promoted nationally and internationally.  Local coverage ensures that we count as an important part of the city and decisions by city include our input. Media coverage by outlets like BBC and Al Jazeera show the Muslim community of Guelph as an important part of Canadian culture.</a:t>
            </a:r>
            <a:endParaRPr lang="en-CA" sz="2400" dirty="0"/>
          </a:p>
        </p:txBody>
      </p:sp>
    </p:spTree>
    <p:extLst>
      <p:ext uri="{BB962C8B-B14F-4D97-AF65-F5344CB8AC3E}">
        <p14:creationId xmlns:p14="http://schemas.microsoft.com/office/powerpoint/2010/main" val="1748463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152400" y="1447800"/>
            <a:ext cx="8839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en-US" sz="2200" dirty="0"/>
              <a:t>In response to </a:t>
            </a:r>
            <a:r>
              <a:rPr lang="en-US" sz="2200" b="1" dirty="0"/>
              <a:t>Building Bridges event</a:t>
            </a:r>
            <a:r>
              <a:rPr lang="en-US" sz="2200" dirty="0"/>
              <a:t> MSOG were invited for the following sessions/initiative;</a:t>
            </a:r>
            <a:endParaRPr lang="en-CA" sz="2200" dirty="0"/>
          </a:p>
          <a:p>
            <a:r>
              <a:rPr lang="en-US" sz="2200" dirty="0"/>
              <a:t> Invitation from Guelph General Hospital to give feedback on meeting needs of Muslim patients</a:t>
            </a:r>
            <a:endParaRPr lang="en-CA" sz="2200" dirty="0"/>
          </a:p>
          <a:p>
            <a:pPr lvl="0"/>
            <a:r>
              <a:rPr lang="en-US" sz="2200" dirty="0"/>
              <a:t>Wilfred Laurier University asking and offering services for inclusion and how to better their services</a:t>
            </a:r>
            <a:endParaRPr lang="en-CA" sz="2200" dirty="0"/>
          </a:p>
          <a:p>
            <a:pPr lvl="0"/>
            <a:r>
              <a:rPr lang="en-US" sz="2200" dirty="0"/>
              <a:t>Upper Grand School Board asking for input on Inclusivity and Equity Policy for all schools.</a:t>
            </a:r>
            <a:endParaRPr lang="en-CA" sz="2200" dirty="0"/>
          </a:p>
          <a:p>
            <a:pPr lvl="0"/>
            <a:r>
              <a:rPr lang="en-US" sz="2200" dirty="0"/>
              <a:t>Specific schools asking “how can we make Muslim Students feel safe and included in schools and for better understanding of Islam.”</a:t>
            </a:r>
            <a:endParaRPr lang="en-CA" sz="2200" dirty="0"/>
          </a:p>
          <a:p>
            <a:pPr lvl="0"/>
            <a:r>
              <a:rPr lang="en-US" sz="2200" dirty="0"/>
              <a:t>Federal Government asking for input on various bills and motions being discussed or passed.</a:t>
            </a:r>
            <a:endParaRPr lang="en-CA" sz="2200" dirty="0"/>
          </a:p>
          <a:p>
            <a:pPr lvl="0"/>
            <a:r>
              <a:rPr lang="en-US" sz="2200" dirty="0"/>
              <a:t>Provincial Parties asking for our involvement and input for policy.</a:t>
            </a:r>
            <a:endParaRPr lang="en-CA" sz="2200" dirty="0"/>
          </a:p>
        </p:txBody>
      </p:sp>
      <p:sp>
        <p:nvSpPr>
          <p:cNvPr id="3" name="Rectangle 2">
            <a:extLst>
              <a:ext uri="{FF2B5EF4-FFF2-40B4-BE49-F238E27FC236}">
                <a16:creationId xmlns:a16="http://schemas.microsoft.com/office/drawing/2014/main" id="{B4354D9C-D51D-1E73-3D1A-EE473174BF9F}"/>
              </a:ext>
            </a:extLst>
          </p:cNvPr>
          <p:cNvSpPr txBox="1">
            <a:spLocks noChangeArrowheads="1"/>
          </p:cNvSpPr>
          <p:nvPr/>
        </p:nvSpPr>
        <p:spPr bwMode="auto">
          <a:xfrm>
            <a:off x="381000" y="76200"/>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4000" b="1" kern="0" dirty="0"/>
              <a:t>Outcome &amp; Results</a:t>
            </a:r>
            <a:br>
              <a:rPr lang="en-US" sz="4000" b="1" kern="0" dirty="0"/>
            </a:br>
            <a:endParaRPr lang="en-CA" sz="2400" kern="0" dirty="0">
              <a:solidFill>
                <a:srgbClr val="FF0000"/>
              </a:solidFill>
            </a:endParaRPr>
          </a:p>
        </p:txBody>
      </p:sp>
    </p:spTree>
    <p:extLst>
      <p:ext uri="{BB962C8B-B14F-4D97-AF65-F5344CB8AC3E}">
        <p14:creationId xmlns:p14="http://schemas.microsoft.com/office/powerpoint/2010/main" val="11160543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246757"/>
            <a:ext cx="7315200" cy="6001643"/>
          </a:xfrm>
          <a:prstGeom prst="rect">
            <a:avLst/>
          </a:prstGeom>
          <a:noFill/>
        </p:spPr>
        <p:txBody>
          <a:bodyPr wrap="square">
            <a:spAutoFit/>
          </a:bodyPr>
          <a:lstStyle/>
          <a:p>
            <a:pPr>
              <a:defRPr/>
            </a:pPr>
            <a:r>
              <a:rPr lang="en-CA" sz="4000" dirty="0">
                <a:solidFill>
                  <a:schemeClr val="accent2">
                    <a:lumMod val="60000"/>
                    <a:lumOff val="40000"/>
                  </a:schemeClr>
                </a:solidFill>
                <a:latin typeface="Arial" charset="0"/>
                <a:cs typeface="Arial" charset="0"/>
              </a:rPr>
              <a:t>Annual General Meeting for Champion Members for year 2022 </a:t>
            </a:r>
          </a:p>
          <a:p>
            <a:pPr>
              <a:defRPr/>
            </a:pPr>
            <a:endParaRPr lang="en-CA" sz="2400" dirty="0">
              <a:latin typeface="Arial" charset="0"/>
              <a:cs typeface="Arial" charset="0"/>
            </a:endParaRPr>
          </a:p>
          <a:p>
            <a:pPr>
              <a:defRPr/>
            </a:pPr>
            <a:endParaRPr lang="en-CA" sz="2400" dirty="0">
              <a:latin typeface="Arial" charset="0"/>
              <a:cs typeface="Arial" charset="0"/>
            </a:endParaRPr>
          </a:p>
          <a:p>
            <a:pPr>
              <a:defRPr/>
            </a:pPr>
            <a:endParaRPr lang="en-CA" sz="2400" dirty="0">
              <a:latin typeface="Arial" charset="0"/>
              <a:cs typeface="Arial" charset="0"/>
            </a:endParaRPr>
          </a:p>
          <a:p>
            <a:pPr>
              <a:defRPr/>
            </a:pPr>
            <a:r>
              <a:rPr lang="en-CA" sz="2400" dirty="0">
                <a:latin typeface="Arial" charset="0"/>
                <a:cs typeface="Arial" charset="0"/>
              </a:rPr>
              <a:t>THANK YOU for your participation</a:t>
            </a:r>
          </a:p>
          <a:p>
            <a:pPr>
              <a:defRPr/>
            </a:pPr>
            <a:endParaRPr lang="en-CA" sz="2400" dirty="0">
              <a:latin typeface="Arial" charset="0"/>
              <a:cs typeface="Arial" charset="0"/>
            </a:endParaRPr>
          </a:p>
          <a:p>
            <a:pPr>
              <a:defRPr/>
            </a:pPr>
            <a:endParaRPr lang="en-CA" sz="2400" dirty="0">
              <a:latin typeface="Arial" charset="0"/>
              <a:cs typeface="Arial" charset="0"/>
            </a:endParaRPr>
          </a:p>
          <a:p>
            <a:pPr>
              <a:defRPr/>
            </a:pPr>
            <a:endParaRPr lang="en-CA" sz="2400" dirty="0">
              <a:latin typeface="Arial" charset="0"/>
              <a:cs typeface="Arial" charset="0"/>
            </a:endParaRPr>
          </a:p>
          <a:p>
            <a:pPr>
              <a:defRPr/>
            </a:pPr>
            <a:endParaRPr lang="en-CA" sz="2400" dirty="0">
              <a:latin typeface="Arial" charset="0"/>
              <a:cs typeface="Arial" charset="0"/>
            </a:endParaRPr>
          </a:p>
          <a:p>
            <a:pPr>
              <a:defRPr/>
            </a:pPr>
            <a:r>
              <a:rPr lang="en-CA" sz="2400" b="1" dirty="0">
                <a:solidFill>
                  <a:schemeClr val="accent2">
                    <a:lumMod val="60000"/>
                    <a:lumOff val="40000"/>
                  </a:schemeClr>
                </a:solidFill>
                <a:latin typeface="Arial" charset="0"/>
                <a:cs typeface="Arial" charset="0"/>
              </a:rPr>
              <a:t>Thursday, December 1, 2022 </a:t>
            </a:r>
          </a:p>
          <a:p>
            <a:pPr>
              <a:defRPr/>
            </a:pPr>
            <a:r>
              <a:rPr lang="en-CA" sz="2400" b="1" dirty="0">
                <a:solidFill>
                  <a:schemeClr val="accent2">
                    <a:lumMod val="60000"/>
                    <a:lumOff val="40000"/>
                  </a:schemeClr>
                </a:solidFill>
                <a:latin typeface="Arial" charset="0"/>
                <a:cs typeface="Arial" charset="0"/>
              </a:rPr>
              <a:t>Concluded at 8:00 pm</a:t>
            </a:r>
            <a:r>
              <a:rPr lang="en-CA" sz="2400" dirty="0">
                <a:solidFill>
                  <a:schemeClr val="accent2">
                    <a:lumMod val="60000"/>
                    <a:lumOff val="40000"/>
                  </a:schemeClr>
                </a:solidFill>
                <a:latin typeface="Arial" charset="0"/>
                <a:cs typeface="Arial" charset="0"/>
              </a:rPr>
              <a:t> </a:t>
            </a:r>
          </a:p>
          <a:p>
            <a:pPr>
              <a:defRPr/>
            </a:pPr>
            <a:r>
              <a:rPr lang="en-CA" sz="2400" dirty="0">
                <a:solidFill>
                  <a:schemeClr val="accent2">
                    <a:lumMod val="60000"/>
                    <a:lumOff val="40000"/>
                  </a:schemeClr>
                </a:solidFill>
                <a:latin typeface="Arial" charset="0"/>
                <a:cs typeface="Arial" charset="0"/>
              </a:rPr>
              <a:t>at the </a:t>
            </a:r>
            <a:r>
              <a:rPr lang="en-CA" sz="2400" dirty="0" err="1">
                <a:solidFill>
                  <a:schemeClr val="accent2">
                    <a:lumMod val="60000"/>
                    <a:lumOff val="40000"/>
                  </a:schemeClr>
                </a:solidFill>
                <a:latin typeface="Arial" charset="0"/>
                <a:cs typeface="Arial" charset="0"/>
              </a:rPr>
              <a:t>Jame</a:t>
            </a:r>
            <a:r>
              <a:rPr lang="en-CA" sz="2400" dirty="0">
                <a:solidFill>
                  <a:schemeClr val="accent2">
                    <a:lumMod val="60000"/>
                    <a:lumOff val="40000"/>
                  </a:schemeClr>
                </a:solidFill>
                <a:latin typeface="Arial" charset="0"/>
                <a:cs typeface="Arial" charset="0"/>
              </a:rPr>
              <a:t> Masjid Guelph</a:t>
            </a:r>
          </a:p>
        </p:txBody>
      </p:sp>
    </p:spTree>
    <p:extLst>
      <p:ext uri="{BB962C8B-B14F-4D97-AF65-F5344CB8AC3E}">
        <p14:creationId xmlns:p14="http://schemas.microsoft.com/office/powerpoint/2010/main" val="698744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3"/>
          <p:cNvSpPr txBox="1">
            <a:spLocks noChangeArrowheads="1"/>
          </p:cNvSpPr>
          <p:nvPr/>
        </p:nvSpPr>
        <p:spPr bwMode="auto">
          <a:xfrm>
            <a:off x="762000" y="-76200"/>
            <a:ext cx="7162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CA" altLang="en-US" sz="2800" b="1" dirty="0"/>
              <a:t>Financial Statement 2020-21</a:t>
            </a:r>
            <a:endParaRPr lang="en-CA" altLang="en-US" sz="1600" b="1" dirty="0"/>
          </a:p>
          <a:p>
            <a:pPr algn="ctr">
              <a:spcBef>
                <a:spcPct val="0"/>
              </a:spcBef>
              <a:buFontTx/>
              <a:buNone/>
            </a:pPr>
            <a:r>
              <a:rPr lang="en-US" altLang="en-US" sz="1600" b="1" dirty="0"/>
              <a:t>STATEMENT OF REVENUES AND EXPENDITURES AND CHANGES IN NET ASSETS</a:t>
            </a:r>
            <a:endParaRPr lang="en-CA" altLang="en-US" sz="2800" b="1" dirty="0"/>
          </a:p>
        </p:txBody>
      </p:sp>
      <p:pic>
        <p:nvPicPr>
          <p:cNvPr id="4" name="Picture 3">
            <a:extLst>
              <a:ext uri="{FF2B5EF4-FFF2-40B4-BE49-F238E27FC236}">
                <a16:creationId xmlns:a16="http://schemas.microsoft.com/office/drawing/2014/main" id="{A8EE02E5-78A8-6DF3-ABB9-9BC449C24C63}"/>
              </a:ext>
            </a:extLst>
          </p:cNvPr>
          <p:cNvPicPr>
            <a:picLocks noChangeAspect="1"/>
          </p:cNvPicPr>
          <p:nvPr/>
        </p:nvPicPr>
        <p:blipFill>
          <a:blip r:embed="rId3"/>
          <a:stretch>
            <a:fillRect/>
          </a:stretch>
        </p:blipFill>
        <p:spPr>
          <a:xfrm>
            <a:off x="304800" y="990600"/>
            <a:ext cx="7430144" cy="5723116"/>
          </a:xfrm>
          <a:prstGeom prst="rect">
            <a:avLst/>
          </a:prstGeom>
        </p:spPr>
      </p:pic>
    </p:spTree>
    <p:extLst>
      <p:ext uri="{BB962C8B-B14F-4D97-AF65-F5344CB8AC3E}">
        <p14:creationId xmlns:p14="http://schemas.microsoft.com/office/powerpoint/2010/main" val="865811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Project Overview</a:t>
            </a:r>
            <a:br>
              <a:rPr lang="en-CA" dirty="0"/>
            </a:br>
            <a:r>
              <a:rPr lang="en-CA" sz="2400" b="1" dirty="0">
                <a:solidFill>
                  <a:srgbClr val="FF0000"/>
                </a:solidFill>
              </a:rPr>
              <a:t>Muhammed Sayyed</a:t>
            </a:r>
          </a:p>
        </p:txBody>
      </p:sp>
      <p:sp>
        <p:nvSpPr>
          <p:cNvPr id="3" name="Content Placeholder 2"/>
          <p:cNvSpPr>
            <a:spLocks noGrp="1"/>
          </p:cNvSpPr>
          <p:nvPr>
            <p:ph idx="1"/>
          </p:nvPr>
        </p:nvSpPr>
        <p:spPr>
          <a:xfrm>
            <a:off x="457200" y="1646237"/>
            <a:ext cx="8534400" cy="4525963"/>
          </a:xfrm>
        </p:spPr>
        <p:txBody>
          <a:bodyPr/>
          <a:lstStyle/>
          <a:p>
            <a:pPr lvl="0"/>
            <a:r>
              <a:rPr lang="en-US" dirty="0"/>
              <a:t>Building Permit issued </a:t>
            </a:r>
            <a:endParaRPr lang="en-CA" dirty="0"/>
          </a:p>
          <a:p>
            <a:pPr lvl="0"/>
            <a:r>
              <a:rPr lang="en-US" dirty="0"/>
              <a:t>Demolition, excavation, footing and foundation completed</a:t>
            </a:r>
            <a:endParaRPr lang="en-CA" dirty="0"/>
          </a:p>
          <a:p>
            <a:pPr lvl="0"/>
            <a:r>
              <a:rPr lang="en-US" dirty="0"/>
              <a:t>Underground services completed</a:t>
            </a:r>
          </a:p>
          <a:p>
            <a:pPr lvl="0"/>
            <a:r>
              <a:rPr lang="en-US" dirty="0"/>
              <a:t>Basement floor completed</a:t>
            </a:r>
          </a:p>
          <a:p>
            <a:r>
              <a:rPr lang="en-US" dirty="0"/>
              <a:t>Steel Structure for first and second floor installed</a:t>
            </a:r>
          </a:p>
          <a:p>
            <a:r>
              <a:rPr lang="en-US" dirty="0"/>
              <a:t>Gymnasium floor to be installed in Dec-2022</a:t>
            </a:r>
            <a:endParaRPr lang="en-CA" dirty="0"/>
          </a:p>
          <a:p>
            <a:pPr lvl="0"/>
            <a:endParaRPr lang="en-CA" dirty="0"/>
          </a:p>
        </p:txBody>
      </p:sp>
    </p:spTree>
    <p:extLst>
      <p:ext uri="{BB962C8B-B14F-4D97-AF65-F5344CB8AC3E}">
        <p14:creationId xmlns:p14="http://schemas.microsoft.com/office/powerpoint/2010/main" val="1519390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1143000"/>
          </a:xfrm>
        </p:spPr>
        <p:txBody>
          <a:bodyPr/>
          <a:lstStyle/>
          <a:p>
            <a:r>
              <a:rPr lang="en-CA" dirty="0"/>
              <a:t>Project Overview</a:t>
            </a:r>
            <a:endParaRPr lang="en-CA" sz="2400" b="1" dirty="0">
              <a:solidFill>
                <a:srgbClr val="FF0000"/>
              </a:solidFill>
            </a:endParaRPr>
          </a:p>
        </p:txBody>
      </p:sp>
      <p:sp>
        <p:nvSpPr>
          <p:cNvPr id="3" name="Content Placeholder 2"/>
          <p:cNvSpPr>
            <a:spLocks noGrp="1"/>
          </p:cNvSpPr>
          <p:nvPr>
            <p:ph idx="1"/>
          </p:nvPr>
        </p:nvSpPr>
        <p:spPr>
          <a:xfrm>
            <a:off x="457200" y="1524000"/>
            <a:ext cx="8229600" cy="5105400"/>
          </a:xfrm>
        </p:spPr>
        <p:txBody>
          <a:bodyPr/>
          <a:lstStyle/>
          <a:p>
            <a:pPr lvl="0"/>
            <a:r>
              <a:rPr lang="en-US" dirty="0"/>
              <a:t>Roof and stairs to be installed in Dec-2022</a:t>
            </a:r>
          </a:p>
          <a:p>
            <a:pPr lvl="0"/>
            <a:r>
              <a:rPr lang="en-US" dirty="0"/>
              <a:t>Elevator to be installed in Jan/Feb-2023</a:t>
            </a:r>
          </a:p>
          <a:p>
            <a:pPr lvl="0"/>
            <a:r>
              <a:rPr lang="en-US" dirty="0"/>
              <a:t>Site walls framing to begin in Spring 2023</a:t>
            </a:r>
          </a:p>
          <a:p>
            <a:pPr lvl="0"/>
            <a:r>
              <a:rPr lang="en-US" dirty="0"/>
              <a:t>Site services for waterline and fire hydrant at the front parking – Spring 2023</a:t>
            </a:r>
          </a:p>
          <a:p>
            <a:pPr lvl="0"/>
            <a:r>
              <a:rPr lang="en-US" dirty="0"/>
              <a:t>Doors, Windows &amp; Roof – Summer 2023</a:t>
            </a:r>
          </a:p>
        </p:txBody>
      </p:sp>
    </p:spTree>
    <p:extLst>
      <p:ext uri="{BB962C8B-B14F-4D97-AF65-F5344CB8AC3E}">
        <p14:creationId xmlns:p14="http://schemas.microsoft.com/office/powerpoint/2010/main" val="3781137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1143000"/>
          </a:xfrm>
        </p:spPr>
        <p:txBody>
          <a:bodyPr/>
          <a:lstStyle/>
          <a:p>
            <a:r>
              <a:rPr lang="en-CA" dirty="0"/>
              <a:t>Project Overview</a:t>
            </a:r>
            <a:endParaRPr lang="en-CA" sz="2400" b="1" dirty="0">
              <a:solidFill>
                <a:srgbClr val="FF0000"/>
              </a:solidFill>
            </a:endParaRPr>
          </a:p>
        </p:txBody>
      </p:sp>
      <p:sp>
        <p:nvSpPr>
          <p:cNvPr id="3" name="Content Placeholder 2"/>
          <p:cNvSpPr>
            <a:spLocks noGrp="1"/>
          </p:cNvSpPr>
          <p:nvPr>
            <p:ph idx="1"/>
          </p:nvPr>
        </p:nvSpPr>
        <p:spPr>
          <a:xfrm>
            <a:off x="457200" y="1524000"/>
            <a:ext cx="8229600" cy="5105400"/>
          </a:xfrm>
        </p:spPr>
        <p:txBody>
          <a:bodyPr/>
          <a:lstStyle/>
          <a:p>
            <a:pPr lvl="0"/>
            <a:r>
              <a:rPr lang="en-US" dirty="0"/>
              <a:t>Project Team</a:t>
            </a:r>
          </a:p>
          <a:p>
            <a:pPr lvl="1">
              <a:buFont typeface="Arial" panose="020B0604020202020204" pitchFamily="34" charset="0"/>
              <a:buChar char="•"/>
            </a:pPr>
            <a:r>
              <a:rPr lang="en-CA" dirty="0"/>
              <a:t>Tariq Cheema, Civil Engineer</a:t>
            </a:r>
          </a:p>
          <a:p>
            <a:pPr lvl="1">
              <a:buFont typeface="Arial" panose="020B0604020202020204" pitchFamily="34" charset="0"/>
              <a:buChar char="•"/>
            </a:pPr>
            <a:r>
              <a:rPr lang="en-CA" dirty="0"/>
              <a:t>Tahir M. Chaudry, P. Eng. Mechanical</a:t>
            </a:r>
          </a:p>
          <a:p>
            <a:pPr lvl="1">
              <a:buFont typeface="Arial" panose="020B0604020202020204" pitchFamily="34" charset="0"/>
              <a:buChar char="•"/>
            </a:pPr>
            <a:r>
              <a:rPr lang="en-CA" dirty="0" err="1"/>
              <a:t>Arif</a:t>
            </a:r>
            <a:r>
              <a:rPr lang="en-CA" dirty="0"/>
              <a:t> Kidwai, P. Eng. Civil</a:t>
            </a:r>
          </a:p>
          <a:p>
            <a:pPr lvl="1">
              <a:buFont typeface="Arial" panose="020B0604020202020204" pitchFamily="34" charset="0"/>
              <a:buChar char="•"/>
            </a:pPr>
            <a:r>
              <a:rPr lang="en-CA" dirty="0"/>
              <a:t>Imam Mubeen Butt – Site Supervisor</a:t>
            </a:r>
          </a:p>
          <a:p>
            <a:pPr lvl="1">
              <a:buFont typeface="Arial" panose="020B0604020202020204" pitchFamily="34" charset="0"/>
              <a:buChar char="•"/>
            </a:pPr>
            <a:r>
              <a:rPr lang="en-CA" dirty="0"/>
              <a:t>Muhammed Sayyed – Project Manager</a:t>
            </a:r>
          </a:p>
          <a:p>
            <a:pPr lvl="1"/>
            <a:endParaRPr lang="en-CA" dirty="0"/>
          </a:p>
        </p:txBody>
      </p:sp>
    </p:spTree>
    <p:extLst>
      <p:ext uri="{BB962C8B-B14F-4D97-AF65-F5344CB8AC3E}">
        <p14:creationId xmlns:p14="http://schemas.microsoft.com/office/powerpoint/2010/main" val="3163211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Project Overview</a:t>
            </a:r>
            <a:br>
              <a:rPr lang="en-CA" dirty="0"/>
            </a:br>
            <a:r>
              <a:rPr lang="en-CA" sz="1600" b="1" dirty="0">
                <a:solidFill>
                  <a:srgbClr val="FF0000"/>
                </a:solidFill>
              </a:rPr>
              <a:t>Construction Timeline (Targets, Milestones, and Expenses)</a:t>
            </a:r>
            <a:endParaRPr lang="en-CA" sz="2400" b="1" dirty="0">
              <a:solidFill>
                <a:srgbClr val="FF0000"/>
              </a:solidFill>
            </a:endParaRPr>
          </a:p>
        </p:txBody>
      </p:sp>
      <p:pic>
        <p:nvPicPr>
          <p:cNvPr id="5" name="Content Placeholder 4">
            <a:extLst>
              <a:ext uri="{FF2B5EF4-FFF2-40B4-BE49-F238E27FC236}">
                <a16:creationId xmlns:a16="http://schemas.microsoft.com/office/drawing/2014/main" id="{B2B92874-D060-DA63-BA7C-F354ABDD1132}"/>
              </a:ext>
            </a:extLst>
          </p:cNvPr>
          <p:cNvPicPr>
            <a:picLocks noGrp="1" noChangeAspect="1"/>
          </p:cNvPicPr>
          <p:nvPr>
            <p:ph idx="1"/>
          </p:nvPr>
        </p:nvPicPr>
        <p:blipFill>
          <a:blip r:embed="rId2"/>
          <a:stretch>
            <a:fillRect/>
          </a:stretch>
        </p:blipFill>
        <p:spPr>
          <a:xfrm>
            <a:off x="381000" y="1447800"/>
            <a:ext cx="8229600" cy="5414758"/>
          </a:xfrm>
        </p:spPr>
      </p:pic>
    </p:spTree>
    <p:extLst>
      <p:ext uri="{BB962C8B-B14F-4D97-AF65-F5344CB8AC3E}">
        <p14:creationId xmlns:p14="http://schemas.microsoft.com/office/powerpoint/2010/main" val="1462902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Project Overview</a:t>
            </a:r>
            <a:br>
              <a:rPr lang="en-CA" dirty="0"/>
            </a:br>
            <a:r>
              <a:rPr lang="en-CA" sz="1600" b="1" dirty="0">
                <a:solidFill>
                  <a:srgbClr val="FF0000"/>
                </a:solidFill>
              </a:rPr>
              <a:t>Construction Timeline (Targets, Milestones, and Expenses)</a:t>
            </a:r>
            <a:endParaRPr lang="en-CA" sz="2400" b="1" dirty="0">
              <a:solidFill>
                <a:srgbClr val="FF0000"/>
              </a:solidFill>
            </a:endParaRPr>
          </a:p>
        </p:txBody>
      </p:sp>
      <p:sp>
        <p:nvSpPr>
          <p:cNvPr id="3" name="Content Placeholder 2">
            <a:extLst>
              <a:ext uri="{FF2B5EF4-FFF2-40B4-BE49-F238E27FC236}">
                <a16:creationId xmlns:a16="http://schemas.microsoft.com/office/drawing/2014/main" id="{3ABECD76-B322-E7FE-A535-D9C647C95A1D}"/>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88DFB3BA-79A4-E80B-CA70-C1E66E71C10B}"/>
              </a:ext>
            </a:extLst>
          </p:cNvPr>
          <p:cNvPicPr>
            <a:picLocks noChangeAspect="1"/>
          </p:cNvPicPr>
          <p:nvPr/>
        </p:nvPicPr>
        <p:blipFill>
          <a:blip r:embed="rId2"/>
          <a:stretch>
            <a:fillRect/>
          </a:stretch>
        </p:blipFill>
        <p:spPr>
          <a:xfrm>
            <a:off x="228600" y="1710531"/>
            <a:ext cx="8991600" cy="4305300"/>
          </a:xfrm>
          <a:prstGeom prst="rect">
            <a:avLst/>
          </a:prstGeom>
        </p:spPr>
      </p:pic>
    </p:spTree>
    <p:extLst>
      <p:ext uri="{BB962C8B-B14F-4D97-AF65-F5344CB8AC3E}">
        <p14:creationId xmlns:p14="http://schemas.microsoft.com/office/powerpoint/2010/main" val="294510467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2C55BEFCA4BE4E9192D8CE9BC15D9E" ma:contentTypeVersion="16" ma:contentTypeDescription="Create a new document." ma:contentTypeScope="" ma:versionID="9d8adf471f4f2d8207c2831f1c51cf3c">
  <xsd:schema xmlns:xsd="http://www.w3.org/2001/XMLSchema" xmlns:xs="http://www.w3.org/2001/XMLSchema" xmlns:p="http://schemas.microsoft.com/office/2006/metadata/properties" xmlns:ns2="a4e7c992-4ec8-4286-b012-7980a9dd0483" xmlns:ns3="73854fce-3d18-4090-a3b5-7cd53d890939" targetNamespace="http://schemas.microsoft.com/office/2006/metadata/properties" ma:root="true" ma:fieldsID="b36977ef981f46c1d2cded02899041fe" ns2:_="" ns3:_="">
    <xsd:import namespace="a4e7c992-4ec8-4286-b012-7980a9dd0483"/>
    <xsd:import namespace="73854fce-3d18-4090-a3b5-7cd53d89093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e7c992-4ec8-4286-b012-7980a9dd04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f8840d6-6332-41c0-8223-2084e370744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3854fce-3d18-4090-a3b5-7cd53d89093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201aea-dc6f-4ca0-8a17-cff0b8598ed5}" ma:internalName="TaxCatchAll" ma:showField="CatchAllData" ma:web="73854fce-3d18-4090-a3b5-7cd53d8909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4e7c992-4ec8-4286-b012-7980a9dd0483">
      <Terms xmlns="http://schemas.microsoft.com/office/infopath/2007/PartnerControls"/>
    </lcf76f155ced4ddcb4097134ff3c332f>
    <TaxCatchAll xmlns="73854fce-3d18-4090-a3b5-7cd53d890939" xsi:nil="true"/>
  </documentManagement>
</p:properties>
</file>

<file path=customXml/itemProps1.xml><?xml version="1.0" encoding="utf-8"?>
<ds:datastoreItem xmlns:ds="http://schemas.openxmlformats.org/officeDocument/2006/customXml" ds:itemID="{AA6856FB-12E6-4B87-BD18-D43858F148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e7c992-4ec8-4286-b012-7980a9dd0483"/>
    <ds:schemaRef ds:uri="73854fce-3d18-4090-a3b5-7cd53d8909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5696B0-6A29-495B-A47C-290672FF9279}">
  <ds:schemaRefs>
    <ds:schemaRef ds:uri="http://schemas.microsoft.com/sharepoint/v3/contenttype/forms"/>
  </ds:schemaRefs>
</ds:datastoreItem>
</file>

<file path=customXml/itemProps3.xml><?xml version="1.0" encoding="utf-8"?>
<ds:datastoreItem xmlns:ds="http://schemas.openxmlformats.org/officeDocument/2006/customXml" ds:itemID="{15068E70-BDC2-4DC8-8374-97843408B869}">
  <ds:schemaRefs>
    <ds:schemaRef ds:uri="http://schemas.microsoft.com/office/2006/metadata/properties"/>
    <ds:schemaRef ds:uri="http://schemas.microsoft.com/office/infopath/2007/PartnerControls"/>
    <ds:schemaRef ds:uri="a4e7c992-4ec8-4286-b012-7980a9dd0483"/>
    <ds:schemaRef ds:uri="73854fce-3d18-4090-a3b5-7cd53d890939"/>
  </ds:schemaRefs>
</ds:datastoreItem>
</file>

<file path=docProps/app.xml><?xml version="1.0" encoding="utf-8"?>
<Properties xmlns="http://schemas.openxmlformats.org/officeDocument/2006/extended-properties" xmlns:vt="http://schemas.openxmlformats.org/officeDocument/2006/docPropsVTypes">
  <Template>56</Template>
  <TotalTime>3918</TotalTime>
  <Words>1504</Words>
  <Application>Microsoft Office PowerPoint</Application>
  <PresentationFormat>On-screen Show (4:3)</PresentationFormat>
  <Paragraphs>223</Paragraphs>
  <Slides>39</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Garamond</vt:lpstr>
      <vt:lpstr>Wingdings</vt:lpstr>
      <vt:lpstr>Default Design</vt:lpstr>
      <vt:lpstr>PowerPoint Presentation</vt:lpstr>
      <vt:lpstr>PowerPoint Presentation</vt:lpstr>
      <vt:lpstr>AGENDA</vt:lpstr>
      <vt:lpstr>PowerPoint Presentation</vt:lpstr>
      <vt:lpstr>Project Overview Muhammed Sayyed</vt:lpstr>
      <vt:lpstr>Project Overview</vt:lpstr>
      <vt:lpstr>Project Overview</vt:lpstr>
      <vt:lpstr>Project Overview Construction Timeline (Targets, Milestones, and Expenses)</vt:lpstr>
      <vt:lpstr>Project Overview Construction Timeline (Targets, Milestones, and Expenses)</vt:lpstr>
      <vt:lpstr>Construction Phase III Arif Kidwai</vt:lpstr>
      <vt:lpstr>Drawings for the Project Building Plan</vt:lpstr>
      <vt:lpstr>Drawings for the Project Building Plan</vt:lpstr>
      <vt:lpstr>Drawings for the Project Full Overview</vt:lpstr>
      <vt:lpstr>Drawings for the Project First Floor/Prayer Hall</vt:lpstr>
      <vt:lpstr>Drawings for the Project Second Floor/Gymnasium</vt:lpstr>
      <vt:lpstr>Drawings for the Project Mezzanine Floor/Community Rooms</vt:lpstr>
      <vt:lpstr>PowerPoint Presentation</vt:lpstr>
      <vt:lpstr>PowerPoint Presentation</vt:lpstr>
      <vt:lpstr>PowerPoint Presentation</vt:lpstr>
      <vt:lpstr>PowerPoint Presentation</vt:lpstr>
      <vt:lpstr>PowerPoint Presentation</vt:lpstr>
      <vt:lpstr>PowerPoint Presentation</vt:lpstr>
      <vt:lpstr>Fundraising Update</vt:lpstr>
      <vt:lpstr>PowerPoint Presentation</vt:lpstr>
      <vt:lpstr>Fundraising Update</vt:lpstr>
      <vt:lpstr>PowerPoint Presentation</vt:lpstr>
      <vt:lpstr>PowerPoint Presentation</vt:lpstr>
      <vt:lpstr>Events and initiatives</vt:lpstr>
      <vt:lpstr>Events and initiatives</vt:lpstr>
      <vt:lpstr>Events, Initiatives, &amp; Programs</vt:lpstr>
      <vt:lpstr>Events, Initiatives, &amp; Programs</vt:lpstr>
      <vt:lpstr>Events, Initiatives, &amp; Programs</vt:lpstr>
      <vt:lpstr>Events, Initiatives, &amp; Programs</vt:lpstr>
      <vt:lpstr>Events, Initiatives, &amp; Programs</vt:lpstr>
      <vt:lpstr>Events, Initiatives, &amp; Programs</vt:lpstr>
      <vt:lpstr>Events, Initiatives, &amp; Programs</vt:lpstr>
      <vt:lpstr>Outcome &amp; Results Dr. Farooq Ahmed</vt:lpstr>
      <vt:lpstr>PowerPoint Presentation</vt:lpstr>
      <vt:lpstr>PowerPoint Presentation</vt:lpstr>
    </vt:vector>
  </TitlesOfParts>
  <Company>W.C. Wood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MSayyed</dc:creator>
  <cp:lastModifiedBy>Muhammed A. Sayyed</cp:lastModifiedBy>
  <cp:revision>212</cp:revision>
  <dcterms:created xsi:type="dcterms:W3CDTF">2009-01-11T21:53:21Z</dcterms:created>
  <dcterms:modified xsi:type="dcterms:W3CDTF">2022-12-01T23:38:18Z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0x010100722C55BEFCA4BE4E9192D8CE9BC15D9E</vt:lpwstr>
  </property>
  <property fmtid="{D5CDD505-2E9C-101B-9397-08002B2CF9AE}" pid="3" name="MediaServiceImageTags">
    <vt:lpwstr/>
  </property>
</Properties>
</file>